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77"/>
  </p:notesMasterIdLst>
  <p:handoutMasterIdLst>
    <p:handoutMasterId r:id="rId78"/>
  </p:handout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9" r:id="rId52"/>
    <p:sldId id="310" r:id="rId53"/>
    <p:sldId id="311" r:id="rId54"/>
    <p:sldId id="312" r:id="rId55"/>
    <p:sldId id="313" r:id="rId56"/>
    <p:sldId id="314" r:id="rId57"/>
    <p:sldId id="315" r:id="rId58"/>
    <p:sldId id="316" r:id="rId59"/>
    <p:sldId id="317" r:id="rId60"/>
    <p:sldId id="318" r:id="rId61"/>
    <p:sldId id="319" r:id="rId62"/>
    <p:sldId id="329" r:id="rId63"/>
    <p:sldId id="320" r:id="rId64"/>
    <p:sldId id="321" r:id="rId65"/>
    <p:sldId id="322" r:id="rId66"/>
    <p:sldId id="323" r:id="rId67"/>
    <p:sldId id="324" r:id="rId68"/>
    <p:sldId id="325" r:id="rId69"/>
    <p:sldId id="330" r:id="rId70"/>
    <p:sldId id="331" r:id="rId71"/>
    <p:sldId id="332" r:id="rId72"/>
    <p:sldId id="326" r:id="rId73"/>
    <p:sldId id="327" r:id="rId74"/>
    <p:sldId id="328" r:id="rId75"/>
    <p:sldId id="333" r:id="rId76"/>
  </p:sldIdLst>
  <p:sldSz cx="9144000" cy="6858000" type="screen4x3"/>
  <p:notesSz cx="9942513" cy="6810375"/>
  <p:defaultTextStyle>
    <a:defPPr>
      <a:defRPr lang="nl-BE"/>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8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8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8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8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6" userDrawn="1">
          <p15:clr>
            <a:srgbClr val="A4A3A4"/>
          </p15:clr>
        </p15:guide>
        <p15:guide id="2" pos="31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00000"/>
    <a:srgbClr val="A50021"/>
    <a:srgbClr val="FFCCFF"/>
    <a:srgbClr val="FF99CC"/>
    <a:srgbClr val="990000"/>
    <a:srgbClr val="CC00FF"/>
    <a:srgbClr val="CC66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6" autoAdjust="0"/>
    <p:restoredTop sz="99877" autoAdjust="0"/>
  </p:normalViewPr>
  <p:slideViewPr>
    <p:cSldViewPr>
      <p:cViewPr varScale="1">
        <p:scale>
          <a:sx n="111" d="100"/>
          <a:sy n="111" d="100"/>
        </p:scale>
        <p:origin x="1554"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4" d="100"/>
          <a:sy n="114" d="100"/>
        </p:scale>
        <p:origin x="1296" y="102"/>
      </p:cViewPr>
      <p:guideLst>
        <p:guide orient="horz" pos="2146"/>
        <p:guide pos="313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AFFBEA3-89D6-4872-88E2-0983E8E05835}"/>
              </a:ext>
            </a:extLst>
          </p:cNvPr>
          <p:cNvSpPr>
            <a:spLocks noGrp="1" noChangeArrowheads="1"/>
          </p:cNvSpPr>
          <p:nvPr>
            <p:ph type="hdr" sz="quarter"/>
          </p:nvPr>
        </p:nvSpPr>
        <p:spPr bwMode="auto">
          <a:xfrm>
            <a:off x="3" y="2"/>
            <a:ext cx="4309375" cy="339963"/>
          </a:xfrm>
          <a:prstGeom prst="rect">
            <a:avLst/>
          </a:prstGeom>
          <a:noFill/>
          <a:ln w="9525">
            <a:noFill/>
            <a:miter lim="800000"/>
            <a:headEnd/>
            <a:tailEnd/>
          </a:ln>
        </p:spPr>
        <p:txBody>
          <a:bodyPr vert="horz" wrap="square" lIns="91512" tIns="45757" rIns="91512" bIns="45757" numCol="1" anchor="t" anchorCtr="0" compatLnSpc="1">
            <a:prstTxWarp prst="textNoShape">
              <a:avLst/>
            </a:prstTxWarp>
          </a:bodyPr>
          <a:lstStyle>
            <a:lvl1pPr defTabSz="915806">
              <a:defRPr sz="1200">
                <a:latin typeface="Times New Roman" pitchFamily="18" charset="0"/>
                <a:ea typeface="+mn-ea"/>
                <a:cs typeface="+mn-cs"/>
              </a:defRPr>
            </a:lvl1pPr>
          </a:lstStyle>
          <a:p>
            <a:pPr>
              <a:defRPr/>
            </a:pPr>
            <a:endParaRPr lang="fr-FR"/>
          </a:p>
        </p:txBody>
      </p:sp>
      <p:sp>
        <p:nvSpPr>
          <p:cNvPr id="18435" name="Rectangle 3">
            <a:extLst>
              <a:ext uri="{FF2B5EF4-FFF2-40B4-BE49-F238E27FC236}">
                <a16:creationId xmlns:a16="http://schemas.microsoft.com/office/drawing/2014/main" id="{9098A3AC-42E5-4687-8417-4C610B35A86F}"/>
              </a:ext>
            </a:extLst>
          </p:cNvPr>
          <p:cNvSpPr>
            <a:spLocks noGrp="1" noChangeArrowheads="1"/>
          </p:cNvSpPr>
          <p:nvPr>
            <p:ph type="dt" sz="quarter" idx="1"/>
          </p:nvPr>
        </p:nvSpPr>
        <p:spPr bwMode="auto">
          <a:xfrm>
            <a:off x="5633139" y="2"/>
            <a:ext cx="4309374" cy="339963"/>
          </a:xfrm>
          <a:prstGeom prst="rect">
            <a:avLst/>
          </a:prstGeom>
          <a:noFill/>
          <a:ln w="9525">
            <a:noFill/>
            <a:miter lim="800000"/>
            <a:headEnd/>
            <a:tailEnd/>
          </a:ln>
        </p:spPr>
        <p:txBody>
          <a:bodyPr vert="horz" wrap="square" lIns="91512" tIns="45757" rIns="91512" bIns="45757" numCol="1" anchor="t" anchorCtr="0" compatLnSpc="1">
            <a:prstTxWarp prst="textNoShape">
              <a:avLst/>
            </a:prstTxWarp>
          </a:bodyPr>
          <a:lstStyle>
            <a:lvl1pPr algn="r" defTabSz="915806">
              <a:defRPr sz="1200">
                <a:latin typeface="Times New Roman" pitchFamily="18" charset="0"/>
                <a:ea typeface="+mn-ea"/>
                <a:cs typeface="+mn-cs"/>
              </a:defRPr>
            </a:lvl1pPr>
          </a:lstStyle>
          <a:p>
            <a:pPr>
              <a:defRPr/>
            </a:pPr>
            <a:endParaRPr lang="fr-FR"/>
          </a:p>
        </p:txBody>
      </p:sp>
      <p:sp>
        <p:nvSpPr>
          <p:cNvPr id="18436" name="Rectangle 4">
            <a:extLst>
              <a:ext uri="{FF2B5EF4-FFF2-40B4-BE49-F238E27FC236}">
                <a16:creationId xmlns:a16="http://schemas.microsoft.com/office/drawing/2014/main" id="{E1A25E21-9897-4A29-A19C-B0F706877C22}"/>
              </a:ext>
            </a:extLst>
          </p:cNvPr>
          <p:cNvSpPr>
            <a:spLocks noGrp="1" noChangeArrowheads="1"/>
          </p:cNvSpPr>
          <p:nvPr>
            <p:ph type="ftr" sz="quarter" idx="2"/>
          </p:nvPr>
        </p:nvSpPr>
        <p:spPr bwMode="auto">
          <a:xfrm>
            <a:off x="3" y="6470415"/>
            <a:ext cx="4309375" cy="339963"/>
          </a:xfrm>
          <a:prstGeom prst="rect">
            <a:avLst/>
          </a:prstGeom>
          <a:noFill/>
          <a:ln w="9525">
            <a:noFill/>
            <a:miter lim="800000"/>
            <a:headEnd/>
            <a:tailEnd/>
          </a:ln>
        </p:spPr>
        <p:txBody>
          <a:bodyPr vert="horz" wrap="square" lIns="91512" tIns="45757" rIns="91512" bIns="45757" numCol="1" anchor="b" anchorCtr="0" compatLnSpc="1">
            <a:prstTxWarp prst="textNoShape">
              <a:avLst/>
            </a:prstTxWarp>
          </a:bodyPr>
          <a:lstStyle>
            <a:lvl1pPr defTabSz="915806">
              <a:defRPr sz="1200">
                <a:latin typeface="Times New Roman" pitchFamily="18" charset="0"/>
                <a:ea typeface="+mn-ea"/>
                <a:cs typeface="+mn-cs"/>
              </a:defRPr>
            </a:lvl1pPr>
          </a:lstStyle>
          <a:p>
            <a:pPr>
              <a:defRPr/>
            </a:pPr>
            <a:endParaRPr lang="fr-FR"/>
          </a:p>
        </p:txBody>
      </p:sp>
      <p:sp>
        <p:nvSpPr>
          <p:cNvPr id="18437" name="Rectangle 5">
            <a:extLst>
              <a:ext uri="{FF2B5EF4-FFF2-40B4-BE49-F238E27FC236}">
                <a16:creationId xmlns:a16="http://schemas.microsoft.com/office/drawing/2014/main" id="{EB1BAF5D-9F3E-43EA-A778-32D13EF44099}"/>
              </a:ext>
            </a:extLst>
          </p:cNvPr>
          <p:cNvSpPr>
            <a:spLocks noGrp="1" noChangeArrowheads="1"/>
          </p:cNvSpPr>
          <p:nvPr>
            <p:ph type="sldNum" sz="quarter" idx="3"/>
          </p:nvPr>
        </p:nvSpPr>
        <p:spPr bwMode="auto">
          <a:xfrm>
            <a:off x="5633139" y="6470415"/>
            <a:ext cx="4309374" cy="339963"/>
          </a:xfrm>
          <a:prstGeom prst="rect">
            <a:avLst/>
          </a:prstGeom>
          <a:noFill/>
          <a:ln w="9525">
            <a:noFill/>
            <a:miter lim="800000"/>
            <a:headEnd/>
            <a:tailEnd/>
          </a:ln>
        </p:spPr>
        <p:txBody>
          <a:bodyPr vert="horz" wrap="square" lIns="91512" tIns="45757" rIns="91512" bIns="45757" numCol="1" anchor="b" anchorCtr="0" compatLnSpc="1">
            <a:prstTxWarp prst="textNoShape">
              <a:avLst/>
            </a:prstTxWarp>
          </a:bodyPr>
          <a:lstStyle>
            <a:lvl1pPr algn="r" defTabSz="915806">
              <a:defRPr sz="1200" smtClean="0"/>
            </a:lvl1pPr>
          </a:lstStyle>
          <a:p>
            <a:pPr>
              <a:defRPr/>
            </a:pPr>
            <a:fld id="{155B3207-755C-41DE-B5C5-3857DFAFE6E8}" type="slidenum">
              <a:rPr lang="fr-FR" altLang="fr-FR"/>
              <a:pPr>
                <a:defRPr/>
              </a:pPr>
              <a:t>‹N°›</a:t>
            </a:fld>
            <a:endParaRPr lang="fr-FR"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D3498B0-F068-47EB-BD0A-D7F4059CCDF2}"/>
              </a:ext>
            </a:extLst>
          </p:cNvPr>
          <p:cNvSpPr>
            <a:spLocks noGrp="1" noChangeArrowheads="1"/>
          </p:cNvSpPr>
          <p:nvPr>
            <p:ph type="hdr" sz="quarter"/>
          </p:nvPr>
        </p:nvSpPr>
        <p:spPr bwMode="auto">
          <a:xfrm>
            <a:off x="3" y="2"/>
            <a:ext cx="4309375" cy="339963"/>
          </a:xfrm>
          <a:prstGeom prst="rect">
            <a:avLst/>
          </a:prstGeom>
          <a:noFill/>
          <a:ln w="9525">
            <a:noFill/>
            <a:miter lim="800000"/>
            <a:headEnd/>
            <a:tailEnd/>
          </a:ln>
        </p:spPr>
        <p:txBody>
          <a:bodyPr vert="horz" wrap="square" lIns="91512" tIns="45757" rIns="91512" bIns="45757" numCol="1" anchor="t" anchorCtr="0" compatLnSpc="1">
            <a:prstTxWarp prst="textNoShape">
              <a:avLst/>
            </a:prstTxWarp>
          </a:bodyPr>
          <a:lstStyle>
            <a:lvl1pPr defTabSz="915806">
              <a:defRPr sz="1200">
                <a:latin typeface="Times New Roman" pitchFamily="18" charset="0"/>
                <a:ea typeface="+mn-ea"/>
                <a:cs typeface="+mn-cs"/>
              </a:defRPr>
            </a:lvl1pPr>
          </a:lstStyle>
          <a:p>
            <a:pPr>
              <a:defRPr/>
            </a:pPr>
            <a:endParaRPr lang="nl-BE"/>
          </a:p>
        </p:txBody>
      </p:sp>
      <p:sp>
        <p:nvSpPr>
          <p:cNvPr id="3075" name="Rectangle 3">
            <a:extLst>
              <a:ext uri="{FF2B5EF4-FFF2-40B4-BE49-F238E27FC236}">
                <a16:creationId xmlns:a16="http://schemas.microsoft.com/office/drawing/2014/main" id="{9937299E-63F8-450E-97E3-766CB28184BE}"/>
              </a:ext>
            </a:extLst>
          </p:cNvPr>
          <p:cNvSpPr>
            <a:spLocks noGrp="1" noChangeArrowheads="1"/>
          </p:cNvSpPr>
          <p:nvPr>
            <p:ph type="dt" idx="1"/>
          </p:nvPr>
        </p:nvSpPr>
        <p:spPr bwMode="auto">
          <a:xfrm>
            <a:off x="5633139" y="2"/>
            <a:ext cx="4309374" cy="339963"/>
          </a:xfrm>
          <a:prstGeom prst="rect">
            <a:avLst/>
          </a:prstGeom>
          <a:noFill/>
          <a:ln w="9525">
            <a:noFill/>
            <a:miter lim="800000"/>
            <a:headEnd/>
            <a:tailEnd/>
          </a:ln>
        </p:spPr>
        <p:txBody>
          <a:bodyPr vert="horz" wrap="square" lIns="91512" tIns="45757" rIns="91512" bIns="45757" numCol="1" anchor="t" anchorCtr="0" compatLnSpc="1">
            <a:prstTxWarp prst="textNoShape">
              <a:avLst/>
            </a:prstTxWarp>
          </a:bodyPr>
          <a:lstStyle>
            <a:lvl1pPr algn="r" defTabSz="915806">
              <a:defRPr sz="1200">
                <a:latin typeface="Times New Roman" pitchFamily="18" charset="0"/>
                <a:ea typeface="+mn-ea"/>
                <a:cs typeface="+mn-cs"/>
              </a:defRPr>
            </a:lvl1pPr>
          </a:lstStyle>
          <a:p>
            <a:pPr>
              <a:defRPr/>
            </a:pPr>
            <a:endParaRPr lang="nl-BE"/>
          </a:p>
        </p:txBody>
      </p:sp>
      <p:sp>
        <p:nvSpPr>
          <p:cNvPr id="4100" name="Rectangle 4">
            <a:extLst>
              <a:ext uri="{FF2B5EF4-FFF2-40B4-BE49-F238E27FC236}">
                <a16:creationId xmlns:a16="http://schemas.microsoft.com/office/drawing/2014/main" id="{2D80E1F7-DC0B-490F-8881-1CDA2550ED29}"/>
              </a:ext>
            </a:extLst>
          </p:cNvPr>
          <p:cNvSpPr>
            <a:spLocks noGrp="1" noRot="1" noChangeAspect="1" noChangeArrowheads="1" noTextEdit="1"/>
          </p:cNvSpPr>
          <p:nvPr>
            <p:ph type="sldImg" idx="2"/>
          </p:nvPr>
        </p:nvSpPr>
        <p:spPr bwMode="auto">
          <a:xfrm>
            <a:off x="3268663" y="509588"/>
            <a:ext cx="3405187" cy="25542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31D83A4A-A3DC-46A2-92B4-8342C5B8D9A3}"/>
              </a:ext>
            </a:extLst>
          </p:cNvPr>
          <p:cNvSpPr>
            <a:spLocks noGrp="1" noChangeArrowheads="1"/>
          </p:cNvSpPr>
          <p:nvPr>
            <p:ph type="body" sz="quarter" idx="3"/>
          </p:nvPr>
        </p:nvSpPr>
        <p:spPr bwMode="auto">
          <a:xfrm>
            <a:off x="1325352" y="3234412"/>
            <a:ext cx="7291811" cy="3066019"/>
          </a:xfrm>
          <a:prstGeom prst="rect">
            <a:avLst/>
          </a:prstGeom>
          <a:noFill/>
          <a:ln w="9525">
            <a:noFill/>
            <a:miter lim="800000"/>
            <a:headEnd/>
            <a:tailEnd/>
          </a:ln>
        </p:spPr>
        <p:txBody>
          <a:bodyPr vert="horz" wrap="square" lIns="91512" tIns="45757" rIns="91512" bIns="45757" numCol="1" anchor="t" anchorCtr="0" compatLnSpc="1">
            <a:prstTxWarp prst="textNoShape">
              <a:avLst/>
            </a:prstTxWarp>
          </a:bodyPr>
          <a:lstStyle/>
          <a:p>
            <a:pPr lvl="0"/>
            <a:r>
              <a:rPr lang="nl-BE" noProof="0"/>
              <a:t>Cliquez pour modifier les styles du texte du masque</a:t>
            </a:r>
          </a:p>
          <a:p>
            <a:pPr lvl="1"/>
            <a:r>
              <a:rPr lang="nl-BE" noProof="0"/>
              <a:t>Deuxième niveau</a:t>
            </a:r>
          </a:p>
          <a:p>
            <a:pPr lvl="2"/>
            <a:r>
              <a:rPr lang="nl-BE" noProof="0"/>
              <a:t>Troisième niveau</a:t>
            </a:r>
          </a:p>
          <a:p>
            <a:pPr lvl="3"/>
            <a:r>
              <a:rPr lang="nl-BE" noProof="0"/>
              <a:t>Quatrième niveau</a:t>
            </a:r>
          </a:p>
          <a:p>
            <a:pPr lvl="4"/>
            <a:r>
              <a:rPr lang="nl-BE" noProof="0"/>
              <a:t>Cinquième niveau</a:t>
            </a:r>
          </a:p>
        </p:txBody>
      </p:sp>
      <p:sp>
        <p:nvSpPr>
          <p:cNvPr id="3078" name="Rectangle 6">
            <a:extLst>
              <a:ext uri="{FF2B5EF4-FFF2-40B4-BE49-F238E27FC236}">
                <a16:creationId xmlns:a16="http://schemas.microsoft.com/office/drawing/2014/main" id="{2D806B75-DFFA-4BA5-ABDD-88FAD973BCEF}"/>
              </a:ext>
            </a:extLst>
          </p:cNvPr>
          <p:cNvSpPr>
            <a:spLocks noGrp="1" noChangeArrowheads="1"/>
          </p:cNvSpPr>
          <p:nvPr>
            <p:ph type="ftr" sz="quarter" idx="4"/>
          </p:nvPr>
        </p:nvSpPr>
        <p:spPr bwMode="auto">
          <a:xfrm>
            <a:off x="3" y="6470415"/>
            <a:ext cx="4309375" cy="339963"/>
          </a:xfrm>
          <a:prstGeom prst="rect">
            <a:avLst/>
          </a:prstGeom>
          <a:noFill/>
          <a:ln w="9525">
            <a:noFill/>
            <a:miter lim="800000"/>
            <a:headEnd/>
            <a:tailEnd/>
          </a:ln>
        </p:spPr>
        <p:txBody>
          <a:bodyPr vert="horz" wrap="square" lIns="91512" tIns="45757" rIns="91512" bIns="45757" numCol="1" anchor="b" anchorCtr="0" compatLnSpc="1">
            <a:prstTxWarp prst="textNoShape">
              <a:avLst/>
            </a:prstTxWarp>
          </a:bodyPr>
          <a:lstStyle>
            <a:lvl1pPr defTabSz="915806">
              <a:defRPr sz="1200">
                <a:latin typeface="Times New Roman" pitchFamily="18" charset="0"/>
                <a:ea typeface="+mn-ea"/>
                <a:cs typeface="+mn-cs"/>
              </a:defRPr>
            </a:lvl1pPr>
          </a:lstStyle>
          <a:p>
            <a:pPr>
              <a:defRPr/>
            </a:pPr>
            <a:endParaRPr lang="nl-BE"/>
          </a:p>
        </p:txBody>
      </p:sp>
      <p:sp>
        <p:nvSpPr>
          <p:cNvPr id="3079" name="Rectangle 7">
            <a:extLst>
              <a:ext uri="{FF2B5EF4-FFF2-40B4-BE49-F238E27FC236}">
                <a16:creationId xmlns:a16="http://schemas.microsoft.com/office/drawing/2014/main" id="{6CE3FD93-CB3D-44B6-9CD9-96A89F8C7E07}"/>
              </a:ext>
            </a:extLst>
          </p:cNvPr>
          <p:cNvSpPr>
            <a:spLocks noGrp="1" noChangeArrowheads="1"/>
          </p:cNvSpPr>
          <p:nvPr>
            <p:ph type="sldNum" sz="quarter" idx="5"/>
          </p:nvPr>
        </p:nvSpPr>
        <p:spPr bwMode="auto">
          <a:xfrm>
            <a:off x="5633139" y="6470415"/>
            <a:ext cx="4309374" cy="339963"/>
          </a:xfrm>
          <a:prstGeom prst="rect">
            <a:avLst/>
          </a:prstGeom>
          <a:noFill/>
          <a:ln w="9525">
            <a:noFill/>
            <a:miter lim="800000"/>
            <a:headEnd/>
            <a:tailEnd/>
          </a:ln>
        </p:spPr>
        <p:txBody>
          <a:bodyPr vert="horz" wrap="square" lIns="91512" tIns="45757" rIns="91512" bIns="45757" numCol="1" anchor="b" anchorCtr="0" compatLnSpc="1">
            <a:prstTxWarp prst="textNoShape">
              <a:avLst/>
            </a:prstTxWarp>
          </a:bodyPr>
          <a:lstStyle>
            <a:lvl1pPr algn="r" defTabSz="915806">
              <a:defRPr sz="1200" smtClean="0"/>
            </a:lvl1pPr>
          </a:lstStyle>
          <a:p>
            <a:pPr>
              <a:defRPr/>
            </a:pPr>
            <a:fld id="{C7B2FEFB-E3A2-4B9B-8FF7-AEED948F11CF}" type="slidenum">
              <a:rPr lang="nl-BE" altLang="fr-FR"/>
              <a:pPr>
                <a:defRPr/>
              </a:pPr>
              <a:t>‹N°›</a:t>
            </a:fld>
            <a:endParaRPr lang="nl-BE"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D0138C1C-4ED7-4F4E-8B21-5D2DCEB15C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806">
              <a:defRPr sz="2800">
                <a:solidFill>
                  <a:schemeClr val="tx1"/>
                </a:solidFill>
                <a:latin typeface="Times New Roman" panose="02020603050405020304" pitchFamily="18" charset="0"/>
                <a:ea typeface="ＭＳ Ｐゴシック" panose="020B0600070205080204" pitchFamily="34" charset="-128"/>
              </a:defRPr>
            </a:lvl1pPr>
            <a:lvl2pPr marL="742802" indent="-285694" defTabSz="915806">
              <a:defRPr sz="2800">
                <a:solidFill>
                  <a:schemeClr val="tx1"/>
                </a:solidFill>
                <a:latin typeface="Times New Roman" panose="02020603050405020304" pitchFamily="18" charset="0"/>
                <a:ea typeface="ＭＳ Ｐゴシック" panose="020B0600070205080204" pitchFamily="34" charset="-128"/>
              </a:defRPr>
            </a:lvl2pPr>
            <a:lvl3pPr marL="1142772" indent="-228556" defTabSz="915806">
              <a:defRPr sz="2800">
                <a:solidFill>
                  <a:schemeClr val="tx1"/>
                </a:solidFill>
                <a:latin typeface="Times New Roman" panose="02020603050405020304" pitchFamily="18" charset="0"/>
                <a:ea typeface="ＭＳ Ｐゴシック" panose="020B0600070205080204" pitchFamily="34" charset="-128"/>
              </a:defRPr>
            </a:lvl3pPr>
            <a:lvl4pPr marL="1599880" indent="-228556" defTabSz="915806">
              <a:defRPr sz="2800">
                <a:solidFill>
                  <a:schemeClr val="tx1"/>
                </a:solidFill>
                <a:latin typeface="Times New Roman" panose="02020603050405020304" pitchFamily="18" charset="0"/>
                <a:ea typeface="ＭＳ Ｐゴシック" panose="020B0600070205080204" pitchFamily="34" charset="-128"/>
              </a:defRPr>
            </a:lvl4pPr>
            <a:lvl5pPr marL="2056988" indent="-228556" defTabSz="915806">
              <a:defRPr sz="2800">
                <a:solidFill>
                  <a:schemeClr val="tx1"/>
                </a:solidFill>
                <a:latin typeface="Times New Roman" panose="02020603050405020304" pitchFamily="18" charset="0"/>
                <a:ea typeface="ＭＳ Ｐゴシック" panose="020B0600070205080204" pitchFamily="34" charset="-128"/>
              </a:defRPr>
            </a:lvl5pPr>
            <a:lvl6pPr marL="2514096" indent="-228556" defTabSz="915806"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204" indent="-228556" defTabSz="915806"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8313" indent="-228556" defTabSz="915806"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5422" indent="-228556" defTabSz="915806"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0EE582E3-F5B3-4FDD-A4D6-62DA3D30392C}" type="slidenum">
              <a:rPr lang="nl-BE" altLang="fr-FR" sz="1200"/>
              <a:pPr/>
              <a:t>1</a:t>
            </a:fld>
            <a:endParaRPr lang="nl-BE" altLang="fr-FR" sz="1200"/>
          </a:p>
        </p:txBody>
      </p:sp>
      <p:sp>
        <p:nvSpPr>
          <p:cNvPr id="7171" name="Rectangle 2">
            <a:extLst>
              <a:ext uri="{FF2B5EF4-FFF2-40B4-BE49-F238E27FC236}">
                <a16:creationId xmlns:a16="http://schemas.microsoft.com/office/drawing/2014/main" id="{88B78DBC-7835-40A0-9B39-A43101A65EE2}"/>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BE3011CC-59B6-45D5-8A2F-9A403813B3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EA6A8F9-CC0C-44D6-BC23-A92D18769A9C}"/>
              </a:ext>
            </a:extLst>
          </p:cNvPr>
          <p:cNvSpPr txBox="1"/>
          <p:nvPr userDrawn="1"/>
        </p:nvSpPr>
        <p:spPr>
          <a:xfrm>
            <a:off x="8243888" y="6550025"/>
            <a:ext cx="900112" cy="307975"/>
          </a:xfrm>
          <a:prstGeom prst="rect">
            <a:avLst/>
          </a:prstGeom>
          <a:noFill/>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defRPr/>
            </a:pPr>
            <a:r>
              <a:rPr lang="fr-BE" altLang="fr-FR" sz="1400">
                <a:latin typeface="Bodoni MT" panose="02070603080606020203" pitchFamily="18" charset="0"/>
              </a:rPr>
              <a:t>- </a:t>
            </a:r>
            <a:fld id="{51A2B58C-B5F1-4B6F-9D53-0FEF49DDF35E}" type="slidenum">
              <a:rPr lang="fr-BE" altLang="fr-FR" sz="1400" smtClean="0">
                <a:latin typeface="Bodoni MT" panose="02070603080606020203" pitchFamily="18" charset="0"/>
              </a:rPr>
              <a:pPr>
                <a:defRPr/>
              </a:pPr>
              <a:t>‹N°›</a:t>
            </a:fld>
            <a:r>
              <a:rPr lang="fr-BE" altLang="fr-FR" sz="1400">
                <a:latin typeface="Bodoni MT" panose="02070603080606020203" pitchFamily="18" charset="0"/>
              </a:rPr>
              <a:t> -</a:t>
            </a:r>
          </a:p>
        </p:txBody>
      </p:sp>
      <p:sp>
        <p:nvSpPr>
          <p:cNvPr id="2" name="Title 1"/>
          <p:cNvSpPr>
            <a:spLocks noGrp="1"/>
          </p:cNvSpPr>
          <p:nvPr>
            <p:ph type="title"/>
          </p:nvPr>
        </p:nvSpPr>
        <p:spPr>
          <a:xfrm>
            <a:off x="609600" y="762000"/>
            <a:ext cx="80010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905000"/>
            <a:ext cx="8001000" cy="3810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36867" name="Picture 3">
            <a:extLst>
              <a:ext uri="{FF2B5EF4-FFF2-40B4-BE49-F238E27FC236}">
                <a16:creationId xmlns:a16="http://schemas.microsoft.com/office/drawing/2014/main" id="{94774149-1AF4-4E0B-8DFD-93AFB1572A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56376" y="48030"/>
            <a:ext cx="1073352" cy="7139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4286861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951D2843-52BE-43C0-AF3D-E9718725AC3E}"/>
              </a:ext>
            </a:extLst>
          </p:cNvPr>
          <p:cNvSpPr>
            <a:spLocks noGrp="1" noChangeArrowheads="1"/>
          </p:cNvSpPr>
          <p:nvPr>
            <p:ph type="ftr" sz="quarter" idx="10"/>
          </p:nvPr>
        </p:nvSpPr>
        <p:spPr>
          <a:xfrm>
            <a:off x="8351838" y="6381750"/>
            <a:ext cx="792162" cy="476250"/>
          </a:xfrm>
          <a:prstGeom prst="rect">
            <a:avLst/>
          </a:prstGeom>
        </p:spPr>
        <p:txBody>
          <a:bodyPr/>
          <a:lstStyle>
            <a:lvl1pPr algn="ctr">
              <a:defRPr sz="1400">
                <a:latin typeface="Bodoni"/>
              </a:defRPr>
            </a:lvl1pPr>
          </a:lstStyle>
          <a:p>
            <a:pPr>
              <a:defRPr/>
            </a:pPr>
            <a:endParaRPr lang="fr-BE"/>
          </a:p>
        </p:txBody>
      </p:sp>
    </p:spTree>
    <p:extLst>
      <p:ext uri="{BB962C8B-B14F-4D97-AF65-F5344CB8AC3E}">
        <p14:creationId xmlns:p14="http://schemas.microsoft.com/office/powerpoint/2010/main" val="297435283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9">
            <a:extLst>
              <a:ext uri="{FF2B5EF4-FFF2-40B4-BE49-F238E27FC236}">
                <a16:creationId xmlns:a16="http://schemas.microsoft.com/office/drawing/2014/main" id="{40C31712-4DFE-49EB-BACA-E368E8BC6186}"/>
              </a:ext>
            </a:extLst>
          </p:cNvPr>
          <p:cNvSpPr>
            <a:spLocks noChangeArrowheads="1"/>
          </p:cNvSpPr>
          <p:nvPr userDrawn="1"/>
        </p:nvSpPr>
        <p:spPr bwMode="auto">
          <a:xfrm flipV="1">
            <a:off x="1078161" y="11752526"/>
            <a:ext cx="10059986" cy="77524"/>
          </a:xfrm>
          <a:prstGeom prst="rect">
            <a:avLst/>
          </a:prstGeom>
          <a:solidFill>
            <a:srgbClr val="800000"/>
          </a:solidFill>
          <a:ln w="9525">
            <a:solidFill>
              <a:schemeClr val="tx1"/>
            </a:solidFill>
            <a:miter lim="800000"/>
            <a:headEnd/>
            <a:tailEnd/>
          </a:ln>
        </p:spPr>
        <p:txBody>
          <a:bodyPr wrap="none" anchor="ct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defRPr/>
            </a:pPr>
            <a:endParaRPr lang="en-GB" altLang="fr-FR"/>
          </a:p>
        </p:txBody>
      </p:sp>
      <p:sp>
        <p:nvSpPr>
          <p:cNvPr id="2" name="Rectangle 4">
            <a:extLst>
              <a:ext uri="{FF2B5EF4-FFF2-40B4-BE49-F238E27FC236}">
                <a16:creationId xmlns:a16="http://schemas.microsoft.com/office/drawing/2014/main" id="{00C0DB34-C3E9-4F80-B2CC-606EDAA97D2F}"/>
              </a:ext>
            </a:extLst>
          </p:cNvPr>
          <p:cNvSpPr>
            <a:spLocks noChangeArrowheads="1" noChangeShapeType="1"/>
          </p:cNvSpPr>
          <p:nvPr userDrawn="1"/>
        </p:nvSpPr>
        <p:spPr bwMode="auto">
          <a:xfrm rot="5400000">
            <a:off x="4715681" y="1629135"/>
            <a:ext cx="72678" cy="8568952"/>
          </a:xfrm>
          <a:prstGeom prst="rect">
            <a:avLst/>
          </a:prstGeom>
          <a:gradFill rotWithShape="1">
            <a:gsLst>
              <a:gs pos="0">
                <a:srgbClr val="C35D09">
                  <a:gamma/>
                  <a:shade val="69020"/>
                  <a:invGamma/>
                </a:srgbClr>
              </a:gs>
              <a:gs pos="100000">
                <a:srgbClr val="C35D09"/>
              </a:gs>
            </a:gsLst>
            <a:lin ang="5400000" scaled="1"/>
          </a:gra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fr-BE"/>
          </a:p>
        </p:txBody>
      </p:sp>
      <p:sp>
        <p:nvSpPr>
          <p:cNvPr id="6" name="Rectangle 5">
            <a:extLst>
              <a:ext uri="{FF2B5EF4-FFF2-40B4-BE49-F238E27FC236}">
                <a16:creationId xmlns:a16="http://schemas.microsoft.com/office/drawing/2014/main" id="{A1885B0C-DC85-4BA4-B809-4B69D9EDC762}"/>
              </a:ext>
            </a:extLst>
          </p:cNvPr>
          <p:cNvSpPr txBox="1">
            <a:spLocks noChangeArrowheads="1"/>
          </p:cNvSpPr>
          <p:nvPr userDrawn="1"/>
        </p:nvSpPr>
        <p:spPr bwMode="auto">
          <a:xfrm>
            <a:off x="107504" y="5949951"/>
            <a:ext cx="9144000" cy="864096"/>
          </a:xfrm>
          <a:prstGeom prst="rect">
            <a:avLst/>
          </a:prstGeom>
          <a:noFill/>
          <a:ln w="9525">
            <a:noFill/>
            <a:miter lim="800000"/>
            <a:headEnd/>
            <a:tailEnd/>
          </a:ln>
          <a:effectLst/>
        </p:spPr>
        <p:txBody>
          <a:bodyPr/>
          <a:lstStyle>
            <a:lvl1pPr>
              <a:defRPr/>
            </a:lvl1pPr>
          </a:lstStyle>
          <a:p>
            <a:pPr algn="ctr">
              <a:defRPr/>
            </a:pPr>
            <a:r>
              <a:rPr lang="fr-BE" sz="2000" baseline="0" dirty="0">
                <a:solidFill>
                  <a:srgbClr val="C35D09"/>
                </a:solidFill>
                <a:latin typeface="Calibri" panose="020F0502020204030204" pitchFamily="34" charset="0"/>
                <a:ea typeface="ＭＳ Ｐゴシック" charset="-128"/>
              </a:rPr>
              <a:t>AFSCHRIFT TAX &amp; LEGAL</a:t>
            </a:r>
            <a:endParaRPr lang="fr-BE" sz="1600" baseline="0" dirty="0">
              <a:solidFill>
                <a:srgbClr val="C35D09"/>
              </a:solidFill>
              <a:latin typeface="Calibri" panose="020F0502020204030204" pitchFamily="34" charset="0"/>
              <a:ea typeface="ＭＳ Ｐゴシック" charset="-128"/>
            </a:endParaRPr>
          </a:p>
          <a:p>
            <a:pPr algn="ctr">
              <a:defRPr/>
            </a:pPr>
            <a:r>
              <a:rPr lang="fr-BE" sz="1600" baseline="0" dirty="0">
                <a:solidFill>
                  <a:srgbClr val="C35D09"/>
                </a:solidFill>
                <a:latin typeface="Calibri" panose="020F0502020204030204" pitchFamily="34" charset="0"/>
                <a:ea typeface="ＭＳ Ｐゴシック" charset="-128"/>
              </a:rPr>
              <a:t>Brussels – </a:t>
            </a:r>
            <a:r>
              <a:rPr lang="fr-BE" sz="1600" baseline="0" dirty="0" err="1">
                <a:solidFill>
                  <a:srgbClr val="C35D09"/>
                </a:solidFill>
                <a:latin typeface="Calibri" panose="020F0502020204030204" pitchFamily="34" charset="0"/>
                <a:ea typeface="ＭＳ Ｐゴシック" charset="-128"/>
              </a:rPr>
              <a:t>Antwerp</a:t>
            </a:r>
            <a:r>
              <a:rPr lang="fr-BE" sz="1600" baseline="0" dirty="0">
                <a:solidFill>
                  <a:srgbClr val="C35D09"/>
                </a:solidFill>
                <a:latin typeface="Calibri" panose="020F0502020204030204" pitchFamily="34" charset="0"/>
                <a:ea typeface="ＭＳ Ｐゴシック" charset="-128"/>
              </a:rPr>
              <a:t> – Luxembourg – Geneva – Fribourg – Madrid – Tel Aviv – Hong Kong</a:t>
            </a:r>
          </a:p>
          <a:p>
            <a:pPr algn="ctr">
              <a:defRPr/>
            </a:pPr>
            <a:r>
              <a:rPr lang="fr-BE" sz="1600" baseline="0" dirty="0">
                <a:solidFill>
                  <a:srgbClr val="C35D09"/>
                </a:solidFill>
                <a:latin typeface="Calibri" panose="020F0502020204030204" pitchFamily="34" charset="0"/>
                <a:ea typeface="ＭＳ Ｐゴシック" charset="-128"/>
              </a:rPr>
              <a:t>www.afschrift.com</a:t>
            </a:r>
          </a:p>
          <a:p>
            <a:pPr algn="ctr">
              <a:defRPr/>
            </a:pPr>
            <a:endParaRPr lang="fr-BE" sz="1600" dirty="0">
              <a:solidFill>
                <a:srgbClr val="800000"/>
              </a:solidFill>
              <a:latin typeface="Bell MT" pitchFamily="18" charset="0"/>
              <a:ea typeface="ＭＳ Ｐゴシック" charset="-128"/>
            </a:endParaRPr>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a16="http://schemas.microsoft.com/office/drawing/2014/main" id="{A3EF519A-6121-401C-B8D2-6FA992D124F4}"/>
              </a:ext>
            </a:extLst>
          </p:cNvPr>
          <p:cNvSpPr>
            <a:spLocks noChangeArrowheads="1"/>
          </p:cNvSpPr>
          <p:nvPr/>
        </p:nvSpPr>
        <p:spPr bwMode="auto">
          <a:xfrm>
            <a:off x="762000" y="533400"/>
            <a:ext cx="7848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endParaRPr lang="fr-FR" altLang="fr-FR" sz="3200">
              <a:solidFill>
                <a:schemeClr val="tx2"/>
              </a:solidFill>
            </a:endParaRPr>
          </a:p>
        </p:txBody>
      </p:sp>
      <p:sp>
        <p:nvSpPr>
          <p:cNvPr id="3075" name="Rectangle 6">
            <a:extLst>
              <a:ext uri="{FF2B5EF4-FFF2-40B4-BE49-F238E27FC236}">
                <a16:creationId xmlns:a16="http://schemas.microsoft.com/office/drawing/2014/main" id="{4657904E-A1D4-4A2B-A0CD-D62D097ECB06}"/>
              </a:ext>
            </a:extLst>
          </p:cNvPr>
          <p:cNvSpPr>
            <a:spLocks noChangeArrowheads="1"/>
          </p:cNvSpPr>
          <p:nvPr/>
        </p:nvSpPr>
        <p:spPr bwMode="auto">
          <a:xfrm>
            <a:off x="684213" y="115888"/>
            <a:ext cx="8064500" cy="5834062"/>
          </a:xfrm>
          <a:prstGeom prst="rect">
            <a:avLst/>
          </a:prstGeom>
          <a:noFill/>
          <a:ln w="9525">
            <a:noFill/>
            <a:miter lim="800000"/>
            <a:headEnd/>
            <a:tailEnd/>
          </a:ln>
        </p:spPr>
        <p:txBody>
          <a:bodyPr anchor="ctr"/>
          <a:lstStyle/>
          <a:p>
            <a:pPr algn="ctr">
              <a:defRPr/>
            </a:pPr>
            <a:endParaRPr lang="fr-BE" sz="2000" b="1" u="sng" dirty="0">
              <a:solidFill>
                <a:schemeClr val="tx2"/>
              </a:solidFill>
              <a:latin typeface="Arial Narrow" pitchFamily="34" charset="0"/>
            </a:endParaRPr>
          </a:p>
          <a:p>
            <a:pPr algn="ctr">
              <a:lnSpc>
                <a:spcPct val="110000"/>
              </a:lnSpc>
              <a:defRPr/>
            </a:pPr>
            <a:br>
              <a:rPr lang="fr-BE" sz="2000" b="1" u="sng" dirty="0">
                <a:solidFill>
                  <a:schemeClr val="tx2"/>
                </a:solidFill>
                <a:latin typeface="Arial Narrow" pitchFamily="34" charset="0"/>
              </a:rPr>
            </a:br>
            <a:endParaRPr lang="fr-BE" sz="2400" b="1" u="sng" dirty="0">
              <a:solidFill>
                <a:schemeClr val="tx2"/>
              </a:solidFill>
              <a:latin typeface="Calibri" panose="020F0502020204030204" pitchFamily="34" charset="0"/>
              <a:cs typeface="Calibri" panose="020F0502020204030204" pitchFamily="34" charset="0"/>
            </a:endParaRPr>
          </a:p>
          <a:p>
            <a:pPr algn="ctr">
              <a:lnSpc>
                <a:spcPct val="110000"/>
              </a:lnSpc>
              <a:defRPr/>
            </a:pPr>
            <a:endParaRPr lang="fr-BE" sz="2400" b="1" dirty="0">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10000"/>
              </a:lnSpc>
              <a:defRPr/>
            </a:pPr>
            <a:endParaRPr lang="fr-BE" sz="2400" b="1" dirty="0">
              <a:latin typeface="Calibri" panose="020F0502020204030204" pitchFamily="34" charset="0"/>
              <a:ea typeface="Times New Roman" panose="02020603050405020304" pitchFamily="18" charset="0"/>
              <a:cs typeface="Calibri" panose="020F0502020204030204" pitchFamily="34" charset="0"/>
            </a:endParaRPr>
          </a:p>
          <a:p>
            <a:pPr algn="ctr">
              <a:lnSpc>
                <a:spcPct val="110000"/>
              </a:lnSpc>
              <a:defRPr/>
            </a:pPr>
            <a:r>
              <a:rPr lang="fr-BE" sz="2400" b="1" dirty="0">
                <a:effectLst/>
                <a:latin typeface="Calibri" panose="020F0502020204030204" pitchFamily="34" charset="0"/>
                <a:ea typeface="Times New Roman" panose="02020603050405020304" pitchFamily="18" charset="0"/>
                <a:cs typeface="Calibri" panose="020F0502020204030204" pitchFamily="34" charset="0"/>
              </a:rPr>
              <a:t>Etat des lieux : La taxation des plus-values réalisées par les personnes physiques sur actions et lors de la vente d'immeubles. Dans quel cas faut-il craindre d'être taxé ? </a:t>
            </a:r>
          </a:p>
          <a:p>
            <a:pPr algn="ctr">
              <a:lnSpc>
                <a:spcPct val="110000"/>
              </a:lnSpc>
              <a:defRPr/>
            </a:pPr>
            <a:r>
              <a:rPr lang="fr-BE" sz="2400" b="1" dirty="0">
                <a:effectLst/>
                <a:latin typeface="Calibri" panose="020F0502020204030204" pitchFamily="34" charset="0"/>
                <a:ea typeface="Times New Roman" panose="02020603050405020304" pitchFamily="18" charset="0"/>
                <a:cs typeface="Calibri" panose="020F0502020204030204" pitchFamily="34" charset="0"/>
              </a:rPr>
              <a:t>Y a-t-il une évolution jurisprudentielle ? Sur quelle base et à quel taux ?</a:t>
            </a:r>
          </a:p>
          <a:p>
            <a:pPr algn="ctr">
              <a:lnSpc>
                <a:spcPct val="110000"/>
              </a:lnSpc>
              <a:defRPr/>
            </a:pPr>
            <a:endParaRPr lang="fr-BE" sz="2400" b="1" dirty="0">
              <a:solidFill>
                <a:schemeClr val="tx2"/>
              </a:solidFill>
              <a:latin typeface="Calibri" panose="020F0502020204030204" pitchFamily="34" charset="0"/>
              <a:cs typeface="Calibri" panose="020F0502020204030204" pitchFamily="34" charset="0"/>
            </a:endParaRPr>
          </a:p>
          <a:p>
            <a:pPr algn="ctr">
              <a:lnSpc>
                <a:spcPct val="110000"/>
              </a:lnSpc>
              <a:defRPr/>
            </a:pPr>
            <a:r>
              <a:rPr lang="fr-BE" sz="1400" dirty="0">
                <a:solidFill>
                  <a:schemeClr val="tx2"/>
                </a:solidFill>
                <a:latin typeface="Calibri" panose="020F0502020204030204" pitchFamily="34" charset="0"/>
                <a:cs typeface="Calibri" panose="020F0502020204030204" pitchFamily="34" charset="0"/>
              </a:rPr>
              <a:t>Par Muriel IGALSON</a:t>
            </a:r>
          </a:p>
          <a:p>
            <a:pPr algn="just">
              <a:lnSpc>
                <a:spcPct val="90000"/>
              </a:lnSpc>
              <a:tabLst>
                <a:tab pos="2700655" algn="l"/>
                <a:tab pos="5581015" algn="r"/>
                <a:tab pos="2700655" algn="l"/>
              </a:tabLst>
            </a:pPr>
            <a:endParaRPr lang="fr-BE" sz="1400" dirty="0">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10000"/>
              </a:lnSpc>
              <a:tabLst>
                <a:tab pos="2700655" algn="l"/>
                <a:tab pos="5581015" algn="r"/>
                <a:tab pos="2700655" algn="l"/>
              </a:tabLst>
              <a:defRPr/>
            </a:pPr>
            <a:r>
              <a:rPr lang="fr-BE" sz="1400" dirty="0">
                <a:solidFill>
                  <a:schemeClr val="tx2"/>
                </a:solidFill>
                <a:latin typeface="Calibri" panose="020F0502020204030204" pitchFamily="34" charset="0"/>
                <a:cs typeface="Calibri" panose="020F0502020204030204" pitchFamily="34" charset="0"/>
              </a:rPr>
              <a:t>Avocat aux Barreaux de Bruxelles, Anvers et Luxembourg (Liste IV),</a:t>
            </a:r>
          </a:p>
          <a:p>
            <a:pPr algn="ctr">
              <a:lnSpc>
                <a:spcPct val="110000"/>
              </a:lnSpc>
              <a:tabLst>
                <a:tab pos="2700655" algn="l"/>
                <a:tab pos="5581015" algn="r"/>
                <a:tab pos="2700655" algn="l"/>
              </a:tabLst>
              <a:defRPr/>
            </a:pPr>
            <a:r>
              <a:rPr lang="fr-BE" sz="1400" dirty="0">
                <a:solidFill>
                  <a:schemeClr val="tx2"/>
                </a:solidFill>
                <a:latin typeface="Calibri" panose="020F0502020204030204" pitchFamily="34" charset="0"/>
                <a:cs typeface="Calibri" panose="020F0502020204030204" pitchFamily="34" charset="0"/>
              </a:rPr>
              <a:t>Chargée de conférences au sein de l’</a:t>
            </a:r>
            <a:r>
              <a:rPr lang="fr-BE" sz="1400" dirty="0" err="1">
                <a:solidFill>
                  <a:schemeClr val="tx2"/>
                </a:solidFill>
                <a:latin typeface="Calibri" panose="020F0502020204030204" pitchFamily="34" charset="0"/>
                <a:cs typeface="Calibri" panose="020F0502020204030204" pitchFamily="34" charset="0"/>
              </a:rPr>
              <a:t>Executive</a:t>
            </a:r>
            <a:r>
              <a:rPr lang="fr-BE" sz="1400" dirty="0">
                <a:solidFill>
                  <a:schemeClr val="tx2"/>
                </a:solidFill>
                <a:latin typeface="Calibri" panose="020F0502020204030204" pitchFamily="34" charset="0"/>
                <a:cs typeface="Calibri" panose="020F0502020204030204" pitchFamily="34" charset="0"/>
              </a:rPr>
              <a:t> Master en Gestion Fiscale, Solvay Brussels </a:t>
            </a:r>
            <a:r>
              <a:rPr lang="fr-BE" sz="1400" dirty="0" err="1">
                <a:solidFill>
                  <a:schemeClr val="tx2"/>
                </a:solidFill>
                <a:latin typeface="Calibri" panose="020F0502020204030204" pitchFamily="34" charset="0"/>
                <a:cs typeface="Calibri" panose="020F0502020204030204" pitchFamily="34" charset="0"/>
              </a:rPr>
              <a:t>School</a:t>
            </a:r>
            <a:r>
              <a:rPr lang="fr-BE" sz="1400" dirty="0">
                <a:solidFill>
                  <a:schemeClr val="tx2"/>
                </a:solidFill>
                <a:latin typeface="Calibri" panose="020F0502020204030204" pitchFamily="34" charset="0"/>
                <a:cs typeface="Calibri" panose="020F0502020204030204" pitchFamily="34" charset="0"/>
              </a:rPr>
              <a:t> of </a:t>
            </a:r>
            <a:r>
              <a:rPr lang="fr-BE" sz="1400" dirty="0" err="1">
                <a:solidFill>
                  <a:schemeClr val="tx2"/>
                </a:solidFill>
                <a:latin typeface="Calibri" panose="020F0502020204030204" pitchFamily="34" charset="0"/>
                <a:cs typeface="Calibri" panose="020F0502020204030204" pitchFamily="34" charset="0"/>
              </a:rPr>
              <a:t>Economics</a:t>
            </a:r>
            <a:r>
              <a:rPr lang="fr-BE" sz="1400" dirty="0">
                <a:solidFill>
                  <a:schemeClr val="tx2"/>
                </a:solidFill>
                <a:latin typeface="Calibri" panose="020F0502020204030204" pitchFamily="34" charset="0"/>
                <a:cs typeface="Calibri" panose="020F0502020204030204" pitchFamily="34" charset="0"/>
              </a:rPr>
              <a:t> and Management– ULB et coordinatrice et Professeur à l’</a:t>
            </a:r>
            <a:r>
              <a:rPr lang="fr-BE" sz="1400" dirty="0" err="1">
                <a:solidFill>
                  <a:schemeClr val="tx2"/>
                </a:solidFill>
                <a:latin typeface="Calibri" panose="020F0502020204030204" pitchFamily="34" charset="0"/>
                <a:cs typeface="Calibri" panose="020F0502020204030204" pitchFamily="34" charset="0"/>
              </a:rPr>
              <a:t>Executive</a:t>
            </a:r>
            <a:r>
              <a:rPr lang="fr-BE" sz="1400" dirty="0">
                <a:solidFill>
                  <a:schemeClr val="tx2"/>
                </a:solidFill>
                <a:latin typeface="Calibri" panose="020F0502020204030204" pitchFamily="34" charset="0"/>
                <a:cs typeface="Calibri" panose="020F0502020204030204" pitchFamily="34" charset="0"/>
              </a:rPr>
              <a:t> Programme en Immobilier (Solvay – VUB)</a:t>
            </a:r>
          </a:p>
          <a:p>
            <a:pPr algn="ctr">
              <a:lnSpc>
                <a:spcPct val="110000"/>
              </a:lnSpc>
              <a:tabLst>
                <a:tab pos="2700655" algn="l"/>
                <a:tab pos="5581015" algn="r"/>
                <a:tab pos="2700655" algn="l"/>
              </a:tabLst>
              <a:defRPr/>
            </a:pPr>
            <a:r>
              <a:rPr lang="fr-BE" sz="1400" dirty="0">
                <a:solidFill>
                  <a:schemeClr val="tx2"/>
                </a:solidFill>
                <a:latin typeface="Calibri" panose="020F0502020204030204" pitchFamily="34" charset="0"/>
                <a:cs typeface="Calibri" panose="020F0502020204030204" pitchFamily="34" charset="0"/>
              </a:rPr>
              <a:t>Muriel.igalson@afschrift.com</a:t>
            </a:r>
          </a:p>
          <a:p>
            <a:pPr algn="ctr">
              <a:defRPr/>
            </a:pPr>
            <a:endParaRPr lang="fr-BE" sz="2000" dirty="0">
              <a:solidFill>
                <a:schemeClr val="tx2"/>
              </a:solidFill>
              <a:latin typeface="Arial Narrow" pitchFamily="34" charset="0"/>
            </a:endParaRPr>
          </a:p>
        </p:txBody>
      </p:sp>
      <p:pic>
        <p:nvPicPr>
          <p:cNvPr id="4" name="Image 3">
            <a:extLst>
              <a:ext uri="{FF2B5EF4-FFF2-40B4-BE49-F238E27FC236}">
                <a16:creationId xmlns:a16="http://schemas.microsoft.com/office/drawing/2014/main" id="{AC7323D9-DAB3-4E1C-89D7-6885411284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240575"/>
            <a:ext cx="1987699" cy="15000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683568" y="764704"/>
            <a:ext cx="8135888" cy="5040313"/>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ZoneTexte 4">
            <a:extLst>
              <a:ext uri="{FF2B5EF4-FFF2-40B4-BE49-F238E27FC236}">
                <a16:creationId xmlns:a16="http://schemas.microsoft.com/office/drawing/2014/main" id="{804BEEED-95F5-40BE-A941-1914D8ED9C01}"/>
              </a:ext>
            </a:extLst>
          </p:cNvPr>
          <p:cNvSpPr txBox="1"/>
          <p:nvPr/>
        </p:nvSpPr>
        <p:spPr>
          <a:xfrm>
            <a:off x="467036" y="883926"/>
            <a:ext cx="8568952" cy="4921091"/>
          </a:xfrm>
          <a:prstGeom prst="rect">
            <a:avLst/>
          </a:prstGeom>
          <a:noFill/>
        </p:spPr>
        <p:txBody>
          <a:bodyPr wrap="square">
            <a:spAutoFit/>
          </a:bodyPr>
          <a:lstStyle/>
          <a:p>
            <a:pPr marL="449580" indent="-449580">
              <a:spcAft>
                <a:spcPts val="750"/>
              </a:spcAft>
            </a:pPr>
            <a:r>
              <a:rPr lang="fr-BE" sz="1600" dirty="0">
                <a:effectLst/>
                <a:latin typeface="Calibri" panose="020F0502020204030204" pitchFamily="34" charset="0"/>
                <a:ea typeface="Calibri" panose="020F0502020204030204" pitchFamily="34" charset="0"/>
                <a:cs typeface="Calibri" panose="020F0502020204030204" pitchFamily="34" charset="0"/>
              </a:rPr>
              <a:t> </a:t>
            </a:r>
            <a:r>
              <a:rPr lang="fr-BE" sz="1800" dirty="0">
                <a:solidFill>
                  <a:srgbClr val="002554"/>
                </a:solidFill>
                <a:effectLst/>
                <a:latin typeface="Calibri" panose="020F0502020204030204" pitchFamily="34" charset="0"/>
                <a:ea typeface="Times New Roman" panose="02020603050405020304" pitchFamily="18" charset="0"/>
                <a:cs typeface="Calibri" panose="020F0502020204030204" pitchFamily="34" charset="0"/>
              </a:rPr>
              <a:t>- 	une </a:t>
            </a:r>
            <a:r>
              <a:rPr lang="fr-BE" sz="18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action judiciaire</a:t>
            </a:r>
            <a:r>
              <a:rPr lang="fr-BE" sz="1800" dirty="0">
                <a:solidFill>
                  <a:srgbClr val="002554"/>
                </a:solidFill>
                <a:effectLst/>
                <a:latin typeface="Calibri" panose="020F0502020204030204" pitchFamily="34" charset="0"/>
                <a:ea typeface="Times New Roman" panose="02020603050405020304" pitchFamily="18" charset="0"/>
                <a:cs typeface="Calibri" panose="020F0502020204030204" pitchFamily="34" charset="0"/>
              </a:rPr>
              <a:t> fait apparaître que des revenus imposables n'ont pas été déclarés au cours d'une des </a:t>
            </a:r>
            <a:r>
              <a:rPr lang="fr-BE" sz="1800" b="1" u="sng" dirty="0">
                <a:solidFill>
                  <a:srgbClr val="002554"/>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cinq années</a:t>
            </a:r>
            <a:r>
              <a:rPr lang="fr-BE" sz="1800" dirty="0">
                <a:solidFill>
                  <a:srgbClr val="002554"/>
                </a:solidFill>
                <a:effectLst/>
                <a:latin typeface="Calibri" panose="020F0502020204030204" pitchFamily="34" charset="0"/>
                <a:ea typeface="Times New Roman" panose="02020603050405020304" pitchFamily="18" charset="0"/>
                <a:cs typeface="Calibri" panose="020F0502020204030204" pitchFamily="34" charset="0"/>
              </a:rPr>
              <a:t> qui précèdent celle de l'</a:t>
            </a:r>
            <a:r>
              <a:rPr lang="fr-BE" sz="1800" dirty="0" err="1">
                <a:solidFill>
                  <a:srgbClr val="002554"/>
                </a:solidFill>
                <a:effectLst/>
                <a:latin typeface="Calibri" panose="020F0502020204030204" pitchFamily="34" charset="0"/>
                <a:ea typeface="Times New Roman" panose="02020603050405020304" pitchFamily="18" charset="0"/>
                <a:cs typeface="Calibri" panose="020F0502020204030204" pitchFamily="34" charset="0"/>
              </a:rPr>
              <a:t>intentement</a:t>
            </a:r>
            <a:r>
              <a:rPr lang="fr-BE" sz="1800" dirty="0">
                <a:solidFill>
                  <a:srgbClr val="002554"/>
                </a:solidFill>
                <a:effectLst/>
                <a:latin typeface="Calibri" panose="020F0502020204030204" pitchFamily="34" charset="0"/>
                <a:ea typeface="Times New Roman" panose="02020603050405020304" pitchFamily="18" charset="0"/>
                <a:cs typeface="Calibri" panose="020F0502020204030204" pitchFamily="34" charset="0"/>
              </a:rPr>
              <a:t> de l'action;</a:t>
            </a:r>
            <a:endParaRPr lang="fr-BE" sz="1800"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750"/>
              </a:spcAft>
            </a:pPr>
            <a:r>
              <a:rPr lang="fr-BE" sz="1800" dirty="0">
                <a:solidFill>
                  <a:srgbClr val="002554"/>
                </a:solidFill>
                <a:effectLst/>
                <a:latin typeface="Calibri" panose="020F0502020204030204" pitchFamily="34" charset="0"/>
                <a:ea typeface="Times New Roman" panose="02020603050405020304" pitchFamily="18" charset="0"/>
                <a:cs typeface="Calibri" panose="020F0502020204030204" pitchFamily="34" charset="0"/>
              </a:rPr>
              <a:t>LE supplément d'impôt doit être établi dans les </a:t>
            </a:r>
            <a:r>
              <a:rPr lang="fr-BE" sz="1800" b="1" u="sng" dirty="0">
                <a:solidFill>
                  <a:srgbClr val="002554"/>
                </a:solidFill>
                <a:effectLst/>
                <a:latin typeface="Calibri" panose="020F0502020204030204" pitchFamily="34" charset="0"/>
                <a:ea typeface="Times New Roman" panose="02020603050405020304" pitchFamily="18" charset="0"/>
                <a:cs typeface="Calibri" panose="020F0502020204030204" pitchFamily="34" charset="0"/>
              </a:rPr>
              <a:t>douze mois</a:t>
            </a:r>
            <a:r>
              <a:rPr lang="fr-BE" sz="1800" dirty="0">
                <a:solidFill>
                  <a:srgbClr val="002554"/>
                </a:solidFill>
                <a:effectLst/>
                <a:latin typeface="Calibri" panose="020F0502020204030204" pitchFamily="34" charset="0"/>
                <a:ea typeface="Times New Roman" panose="02020603050405020304" pitchFamily="18" charset="0"/>
                <a:cs typeface="Calibri" panose="020F0502020204030204" pitchFamily="34" charset="0"/>
              </a:rPr>
              <a:t> à compter de la date à laquelle la décision judiciaire n'est plus susceptible d'opposition ou de recours;</a:t>
            </a:r>
            <a:endParaRPr lang="fr-BE" sz="1800" dirty="0">
              <a:effectLst/>
              <a:latin typeface="Calibri" panose="020F0502020204030204" pitchFamily="34" charset="0"/>
              <a:ea typeface="Times New Roman" panose="02020603050405020304" pitchFamily="18" charset="0"/>
              <a:cs typeface="Calibri" panose="020F0502020204030204" pitchFamily="34" charset="0"/>
            </a:endParaRPr>
          </a:p>
          <a:p>
            <a:pPr marL="449580" indent="-449580">
              <a:spcAft>
                <a:spcPts val="750"/>
              </a:spcAft>
            </a:pPr>
            <a:r>
              <a:rPr lang="fr-BE" sz="1800" dirty="0">
                <a:solidFill>
                  <a:srgbClr val="002554"/>
                </a:solidFill>
                <a:effectLst/>
                <a:latin typeface="Calibri" panose="020F0502020204030204" pitchFamily="34" charset="0"/>
                <a:ea typeface="Times New Roman" panose="02020603050405020304" pitchFamily="18" charset="0"/>
                <a:cs typeface="Calibri" panose="020F0502020204030204" pitchFamily="34" charset="0"/>
              </a:rPr>
              <a:t>  </a:t>
            </a:r>
            <a:endParaRPr lang="fr-BE" sz="1800" dirty="0">
              <a:effectLst/>
              <a:latin typeface="Calibri" panose="020F0502020204030204" pitchFamily="34" charset="0"/>
              <a:ea typeface="Times New Roman" panose="02020603050405020304" pitchFamily="18" charset="0"/>
              <a:cs typeface="Calibri" panose="020F0502020204030204" pitchFamily="34" charset="0"/>
            </a:endParaRPr>
          </a:p>
          <a:p>
            <a:pPr marL="449580" indent="-449580">
              <a:spcAft>
                <a:spcPts val="750"/>
              </a:spcAft>
            </a:pPr>
            <a:r>
              <a:rPr lang="fr-BE" sz="1800" dirty="0">
                <a:solidFill>
                  <a:srgbClr val="002554"/>
                </a:solidFill>
                <a:effectLst/>
                <a:latin typeface="Calibri" panose="020F0502020204030204" pitchFamily="34" charset="0"/>
                <a:ea typeface="Times New Roman" panose="02020603050405020304" pitchFamily="18" charset="0"/>
                <a:cs typeface="Calibri" panose="020F0502020204030204" pitchFamily="34" charset="0"/>
              </a:rPr>
              <a:t>- 	des </a:t>
            </a:r>
            <a:r>
              <a:rPr lang="fr-BE" sz="18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éléments probants</a:t>
            </a:r>
            <a:r>
              <a:rPr lang="fr-BE" sz="1800" dirty="0">
                <a:solidFill>
                  <a:srgbClr val="002554"/>
                </a:solidFill>
                <a:effectLst/>
                <a:latin typeface="Calibri" panose="020F0502020204030204" pitchFamily="34" charset="0"/>
                <a:ea typeface="Times New Roman" panose="02020603050405020304" pitchFamily="18" charset="0"/>
                <a:cs typeface="Calibri" panose="020F0502020204030204" pitchFamily="34" charset="0"/>
              </a:rPr>
              <a:t> font apparaître que des revenus imposables n'ont pas été déclarés au cours d'une des </a:t>
            </a:r>
            <a:r>
              <a:rPr lang="fr-BE" sz="1800" b="1" u="sng" dirty="0">
                <a:solidFill>
                  <a:srgbClr val="002554"/>
                </a:solidFill>
                <a:effectLst/>
                <a:latin typeface="Calibri" panose="020F0502020204030204" pitchFamily="34" charset="0"/>
                <a:ea typeface="Times New Roman" panose="02020603050405020304" pitchFamily="18" charset="0"/>
                <a:cs typeface="Calibri" panose="020F0502020204030204" pitchFamily="34" charset="0"/>
              </a:rPr>
              <a:t>cinq années</a:t>
            </a:r>
            <a:r>
              <a:rPr lang="fr-BE" sz="1800" dirty="0">
                <a:solidFill>
                  <a:srgbClr val="002554"/>
                </a:solidFill>
                <a:effectLst/>
                <a:latin typeface="Calibri" panose="020F0502020204030204" pitchFamily="34" charset="0"/>
                <a:ea typeface="Times New Roman" panose="02020603050405020304" pitchFamily="18" charset="0"/>
                <a:cs typeface="Calibri" panose="020F0502020204030204" pitchFamily="34" charset="0"/>
              </a:rPr>
              <a:t> qui précèdent celle pendant laquelle ces éléments probants sont venus à la connaissance de l'administration.</a:t>
            </a:r>
            <a:endParaRPr lang="fr-BE" sz="18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Aft>
                <a:spcPts val="1000"/>
              </a:spcAft>
            </a:pPr>
            <a:r>
              <a:rPr lang="fr-BE" sz="1800" dirty="0">
                <a:solidFill>
                  <a:srgbClr val="002554"/>
                </a:solidFill>
                <a:effectLst/>
                <a:latin typeface="Calibri" panose="020F0502020204030204" pitchFamily="34" charset="0"/>
                <a:ea typeface="Times New Roman" panose="02020603050405020304" pitchFamily="18" charset="0"/>
                <a:cs typeface="Calibri" panose="020F0502020204030204" pitchFamily="34" charset="0"/>
              </a:rPr>
              <a:t>Le supplément d'impôt doit être établi dans les </a:t>
            </a:r>
            <a:r>
              <a:rPr lang="fr-BE" sz="1800" b="1" u="sng" dirty="0">
                <a:solidFill>
                  <a:srgbClr val="002554"/>
                </a:solidFill>
                <a:effectLst/>
                <a:latin typeface="Calibri" panose="020F0502020204030204" pitchFamily="34" charset="0"/>
                <a:ea typeface="Times New Roman" panose="02020603050405020304" pitchFamily="18" charset="0"/>
                <a:cs typeface="Calibri" panose="020F0502020204030204" pitchFamily="34" charset="0"/>
              </a:rPr>
              <a:t>douze mois</a:t>
            </a:r>
            <a:r>
              <a:rPr lang="fr-BE" sz="1800" dirty="0">
                <a:solidFill>
                  <a:srgbClr val="002554"/>
                </a:solidFill>
                <a:effectLst/>
                <a:latin typeface="Calibri" panose="020F0502020204030204" pitchFamily="34" charset="0"/>
                <a:ea typeface="Times New Roman" panose="02020603050405020304" pitchFamily="18" charset="0"/>
                <a:cs typeface="Calibri" panose="020F0502020204030204" pitchFamily="34" charset="0"/>
              </a:rPr>
              <a:t> à compter de la date à laquelle les éléments probants sont venus à la connaissance de l’administration.</a:t>
            </a:r>
          </a:p>
          <a:p>
            <a:pPr>
              <a:lnSpc>
                <a:spcPct val="115000"/>
              </a:lnSpc>
              <a:spcAft>
                <a:spcPts val="1000"/>
              </a:spcAft>
            </a:pPr>
            <a:endParaRPr lang="fr-BE" sz="1800" dirty="0">
              <a:solidFill>
                <a:srgbClr val="002554"/>
              </a:solidFill>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Aft>
                <a:spcPts val="1000"/>
              </a:spcAft>
            </a:pPr>
            <a:endParaRPr lang="fr-BE"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spcAft>
                <a:spcPts val="1000"/>
              </a:spcAft>
            </a:pPr>
            <a:endParaRPr lang="fr-BE" sz="1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5865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467545" y="764704"/>
            <a:ext cx="8351911" cy="5040313"/>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ZoneTexte 4">
            <a:extLst>
              <a:ext uri="{FF2B5EF4-FFF2-40B4-BE49-F238E27FC236}">
                <a16:creationId xmlns:a16="http://schemas.microsoft.com/office/drawing/2014/main" id="{804BEEED-95F5-40BE-A941-1914D8ED9C01}"/>
              </a:ext>
            </a:extLst>
          </p:cNvPr>
          <p:cNvSpPr txBox="1"/>
          <p:nvPr/>
        </p:nvSpPr>
        <p:spPr>
          <a:xfrm>
            <a:off x="467545" y="1869837"/>
            <a:ext cx="8568952" cy="3935180"/>
          </a:xfrm>
          <a:prstGeom prst="rect">
            <a:avLst/>
          </a:prstGeom>
          <a:noFill/>
        </p:spPr>
        <p:txBody>
          <a:bodyPr wrap="square">
            <a:spAutoFit/>
          </a:bodyPr>
          <a:lstStyle/>
          <a:p>
            <a:pPr algn="just">
              <a:lnSpc>
                <a:spcPct val="115000"/>
              </a:lnSpc>
              <a:spcAft>
                <a:spcPts val="1000"/>
              </a:spcAft>
            </a:pPr>
            <a:r>
              <a:rPr lang="fr-BE" sz="1600" dirty="0">
                <a:effectLst/>
                <a:latin typeface="Calibri" panose="020F0502020204030204" pitchFamily="34" charset="0"/>
                <a:ea typeface="Calibri" panose="020F0502020204030204" pitchFamily="34" charset="0"/>
                <a:cs typeface="Calibri" panose="020F0502020204030204" pitchFamily="34" charset="0"/>
              </a:rPr>
              <a:t> </a:t>
            </a:r>
          </a:p>
          <a:p>
            <a:pPr algn="just">
              <a:lnSpc>
                <a:spcPct val="115000"/>
              </a:lnSpc>
              <a:spcAft>
                <a:spcPts val="1000"/>
              </a:spcAft>
            </a:pPr>
            <a:r>
              <a:rPr lang="fr-BE" sz="1600" b="1" u="sng"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Article 90 1° CIR/1992 </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750"/>
              </a:spcAft>
            </a:pP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Les revenus divers sont :</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750"/>
              </a:spcAft>
            </a:pP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r>
              <a:rPr lang="fr-BE" sz="1600" i="1"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a:t>
            </a: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sans préjudice des dispositions du 1°bis à 1°quater, 8° et 10°, les bénéfices ou profits, quelle que soit leur qualification, qui résultent, même occasionnellement ou fortuitement, de prestations, opérations ou spéculations quelconques ou de services rendus à des tiers, en dehors de l'exercice d'une activité professionnelle, à l'exclusion des opérations de gestion normale d'un patrimoine privé consistant en biens immobiliers, valeurs de portefeuille et objets mobiliers ;</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r>
              <a:rPr lang="fr-BE" sz="1600" i="1" dirty="0">
                <a:effectLst/>
                <a:latin typeface="Calibri" panose="020F0502020204030204" pitchFamily="34" charset="0"/>
                <a:ea typeface="Calibri" panose="020F0502020204030204" pitchFamily="34" charset="0"/>
                <a:cs typeface="Calibri" panose="020F0502020204030204" pitchFamily="34" charset="0"/>
              </a:rPr>
              <a:t>Auparavant, les plus-values sur actions étaient taxables sur pied de l’article 90 1°CIR/92. Suite à un arrêt de la cour de cassation, admettant la thèse d’un contribuable soutenant que sur cette base, seule la partie anormale de la plus-value et non toute la plus-value était taxable, le Ministère des finances a fait rajouter un paragraphe à l’article 90 9°CIR/92 ».</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Rectangle 1">
            <a:extLst>
              <a:ext uri="{FF2B5EF4-FFF2-40B4-BE49-F238E27FC236}">
                <a16:creationId xmlns:a16="http://schemas.microsoft.com/office/drawing/2014/main" id="{118B2DA0-C8E6-42B1-BF19-B4F76466D424}"/>
              </a:ext>
            </a:extLst>
          </p:cNvPr>
          <p:cNvSpPr>
            <a:spLocks noChangeArrowheads="1"/>
          </p:cNvSpPr>
          <p:nvPr/>
        </p:nvSpPr>
        <p:spPr bwMode="auto">
          <a:xfrm>
            <a:off x="467545" y="1150699"/>
            <a:ext cx="8568952" cy="719138"/>
          </a:xfrm>
          <a:prstGeom prst="rect">
            <a:avLst/>
          </a:prstGeom>
          <a:solidFill>
            <a:srgbClr val="FFFFFF"/>
          </a:solidFill>
          <a:ln w="9525">
            <a:solidFill>
              <a:srgbClr val="000000"/>
            </a:solidFill>
            <a:miter lim="800000"/>
            <a:headEnd/>
            <a:tailEnd/>
          </a:ln>
        </p:spPr>
        <p:txBody>
          <a:bodyPr wrap="none"/>
          <a:lstStyle>
            <a:lvl1pPr>
              <a:tabLst>
                <a:tab pos="361950" algn="l"/>
              </a:tabLst>
              <a:defRPr sz="2800">
                <a:solidFill>
                  <a:schemeClr val="tx1"/>
                </a:solidFill>
                <a:latin typeface="Times New Roman" panose="02020603050405020304" pitchFamily="18" charset="0"/>
                <a:ea typeface="ＭＳ Ｐゴシック" panose="020B0600070205080204" pitchFamily="34" charset="-128"/>
              </a:defRPr>
            </a:lvl1pPr>
            <a:lvl2pPr marL="742950" indent="-285750">
              <a:tabLst>
                <a:tab pos="361950" algn="l"/>
              </a:tabLst>
              <a:defRPr sz="2800">
                <a:solidFill>
                  <a:schemeClr val="tx1"/>
                </a:solidFill>
                <a:latin typeface="Times New Roman" panose="02020603050405020304" pitchFamily="18" charset="0"/>
                <a:ea typeface="ＭＳ Ｐゴシック" panose="020B0600070205080204" pitchFamily="34" charset="-128"/>
              </a:defRPr>
            </a:lvl2pPr>
            <a:lvl3pPr marL="1143000" indent="-228600">
              <a:tabLst>
                <a:tab pos="361950" algn="l"/>
              </a:tabLst>
              <a:defRPr sz="2800">
                <a:solidFill>
                  <a:schemeClr val="tx1"/>
                </a:solidFill>
                <a:latin typeface="Times New Roman" panose="02020603050405020304" pitchFamily="18" charset="0"/>
                <a:ea typeface="ＭＳ Ｐゴシック" panose="020B0600070205080204" pitchFamily="34" charset="-128"/>
              </a:defRPr>
            </a:lvl3pPr>
            <a:lvl4pPr marL="1600200" indent="-228600">
              <a:tabLst>
                <a:tab pos="361950" algn="l"/>
              </a:tabLst>
              <a:defRPr sz="2800">
                <a:solidFill>
                  <a:schemeClr val="tx1"/>
                </a:solidFill>
                <a:latin typeface="Times New Roman" panose="02020603050405020304" pitchFamily="18" charset="0"/>
                <a:ea typeface="ＭＳ Ｐゴシック" panose="020B0600070205080204" pitchFamily="34" charset="-128"/>
              </a:defRPr>
            </a:lvl4pPr>
            <a:lvl5pPr marL="2057400" indent="-228600">
              <a:tabLst>
                <a:tab pos="361950" algn="l"/>
              </a:tabLst>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tabLst>
                <a:tab pos="361950" algn="l"/>
              </a:tabLs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tabLst>
                <a:tab pos="361950" algn="l"/>
              </a:tabLs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tabLst>
                <a:tab pos="361950" algn="l"/>
              </a:tabLs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tabLst>
                <a:tab pos="361950" algn="l"/>
              </a:tabLst>
              <a:defRPr sz="28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tab pos="361950" algn="l"/>
              </a:tabLst>
              <a:defRPr/>
            </a:pPr>
            <a:endParaRPr kumimoji="0" lang="fr-BE" altLang="fr-FR" sz="1600" b="1" i="0" u="none" strike="noStrike" kern="0" cap="none" spc="0" normalizeH="0" baseline="0" noProof="0" dirty="0">
              <a:ln>
                <a:noFill/>
              </a:ln>
              <a:solidFill>
                <a:srgbClr val="800000"/>
              </a:solidFill>
              <a:effectLst/>
              <a:uLnTx/>
              <a:uFillTx/>
              <a:latin typeface="Calibri" panose="020F0502020204030204" pitchFamily="34" charset="0"/>
              <a:cs typeface="Calibri" panose="020F0502020204030204" pitchFamily="34" charset="0"/>
            </a:endParaRPr>
          </a:p>
          <a:p>
            <a:pPr eaLnBrk="1" fontAlgn="auto" hangingPunct="1">
              <a:spcBef>
                <a:spcPts val="0"/>
              </a:spcBef>
              <a:spcAft>
                <a:spcPts val="0"/>
              </a:spcAft>
              <a:tabLst>
                <a:tab pos="361950" algn="l"/>
              </a:tabLst>
              <a:defRPr/>
            </a:pPr>
            <a:r>
              <a:rPr kumimoji="0" lang="fr-BE" altLang="fr-FR" sz="1600" b="1" i="0" u="none" strike="noStrike" kern="0" cap="none" spc="0" normalizeH="0" baseline="0" noProof="0" dirty="0">
                <a:ln>
                  <a:noFill/>
                </a:ln>
                <a:solidFill>
                  <a:srgbClr val="80000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II.	</a:t>
            </a:r>
            <a:r>
              <a:rPr lang="fr-BE" sz="1600" b="1" kern="0" dirty="0">
                <a:solidFill>
                  <a:srgbClr val="8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LES PLUS-VALUES SUR ACTIONS TAXABLES COMME REVENUS DIVERS (Introduction)  </a:t>
            </a:r>
          </a:p>
          <a:p>
            <a:pPr marL="0" marR="0" lvl="0" indent="0" algn="ctr" defTabSz="914400" eaLnBrk="1" fontAlgn="auto" latinLnBrk="0" hangingPunct="1">
              <a:lnSpc>
                <a:spcPct val="100000"/>
              </a:lnSpc>
              <a:spcBef>
                <a:spcPts val="0"/>
              </a:spcBef>
              <a:spcAft>
                <a:spcPts val="0"/>
              </a:spcAft>
              <a:buClrTx/>
              <a:buSzTx/>
              <a:buFontTx/>
              <a:buNone/>
              <a:tabLst>
                <a:tab pos="361950" algn="l"/>
              </a:tabLst>
              <a:defRPr/>
            </a:pPr>
            <a:endParaRPr kumimoji="0" lang="fr-BE" altLang="fr-FR"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2119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467036" y="764704"/>
            <a:ext cx="8352420" cy="5040313"/>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ZoneTexte 4">
            <a:extLst>
              <a:ext uri="{FF2B5EF4-FFF2-40B4-BE49-F238E27FC236}">
                <a16:creationId xmlns:a16="http://schemas.microsoft.com/office/drawing/2014/main" id="{804BEEED-95F5-40BE-A941-1914D8ED9C01}"/>
              </a:ext>
            </a:extLst>
          </p:cNvPr>
          <p:cNvSpPr txBox="1"/>
          <p:nvPr/>
        </p:nvSpPr>
        <p:spPr>
          <a:xfrm>
            <a:off x="611560" y="919595"/>
            <a:ext cx="8461448" cy="5018810"/>
          </a:xfrm>
          <a:prstGeom prst="rect">
            <a:avLst/>
          </a:prstGeom>
          <a:noFill/>
        </p:spPr>
        <p:txBody>
          <a:bodyPr wrap="square">
            <a:spAutoFit/>
          </a:bodyPr>
          <a:lstStyle/>
          <a:p>
            <a:pPr algn="just">
              <a:lnSpc>
                <a:spcPct val="115000"/>
              </a:lnSpc>
              <a:spcAft>
                <a:spcPts val="1000"/>
              </a:spcAft>
            </a:pPr>
            <a:r>
              <a:rPr lang="fr-BE" sz="1600" b="1" u="sng"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Article 90 9° CIR/1992</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r>
              <a:rPr lang="fr-BE" sz="1600" dirty="0">
                <a:effectLst/>
                <a:latin typeface="Calibri" panose="020F0502020204030204" pitchFamily="34" charset="0"/>
                <a:ea typeface="Calibri" panose="020F0502020204030204" pitchFamily="34" charset="0"/>
                <a:cs typeface="Calibri" panose="020F0502020204030204" pitchFamily="34" charset="0"/>
              </a:rPr>
              <a:t>Sont des revenus divers : </a:t>
            </a:r>
          </a:p>
          <a:p>
            <a:pPr algn="just">
              <a:spcAft>
                <a:spcPts val="750"/>
              </a:spcAft>
            </a:pP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9</a:t>
            </a:r>
            <a:r>
              <a:rPr lang="fr-BE" sz="1600" i="1"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a:t>
            </a: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les plus-values sur actions ou parts qui:</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750"/>
              </a:spcAft>
            </a:pP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fr-BE" sz="1600"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soit,</a:t>
            </a: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sont réalisées à l'occasion de la cession à titre onéreux de ces actions ou parts, en dehors de l'exercice d'une activité professionnelle, à l'exclusion des opérations de gestion normale d'un patrimoine privé ;</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750"/>
              </a:spcAft>
            </a:pP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fr-BE" sz="1600"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soit,</a:t>
            </a: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sont réalisées à l'occasion de la cession à titre onéreux, en dehors de l'exercice d'une activité professionnelle, à une personne morale visée à l'article 227, 2° ou 3°, dont le principal établissement ou le siège de direction ou d'administration n'est pas situé dans un État membre de l'espace économique européen, d'actions ou parts représentatives de droits sociaux d'une société résidente si, à un moment quelconque au cours des cinq années précédant la cession, le cédant, ou son auteur dans les cas où les actions ou parts ont été acquises autrement qu'à titre onéreux, a possédé directement ou indirectement, à lui seul ou avec son conjoint, ses descendants, ascendants et collatéraux jusqu'au deuxième degré inclusivement et ceux de son conjoint, plus de 25% des droits dans la société dont les actions ou parts sont cédées »</a:t>
            </a:r>
          </a:p>
          <a:p>
            <a:pPr algn="just">
              <a:spcAft>
                <a:spcPts val="750"/>
              </a:spcAft>
            </a:pPr>
            <a:endPar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750"/>
              </a:spcAft>
            </a:pP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785974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683568" y="764704"/>
            <a:ext cx="8135888" cy="5040313"/>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ZoneTexte 4">
            <a:extLst>
              <a:ext uri="{FF2B5EF4-FFF2-40B4-BE49-F238E27FC236}">
                <a16:creationId xmlns:a16="http://schemas.microsoft.com/office/drawing/2014/main" id="{804BEEED-95F5-40BE-A941-1914D8ED9C01}"/>
              </a:ext>
            </a:extLst>
          </p:cNvPr>
          <p:cNvSpPr txBox="1"/>
          <p:nvPr/>
        </p:nvSpPr>
        <p:spPr>
          <a:xfrm>
            <a:off x="467036" y="1480186"/>
            <a:ext cx="8568952" cy="4499437"/>
          </a:xfrm>
          <a:prstGeom prst="rect">
            <a:avLst/>
          </a:prstGeom>
          <a:noFill/>
        </p:spPr>
        <p:txBody>
          <a:bodyPr wrap="square">
            <a:spAutoFit/>
          </a:bodyPr>
          <a:lstStyle/>
          <a:p>
            <a:pPr>
              <a:lnSpc>
                <a:spcPct val="115000"/>
              </a:lnSpc>
              <a:spcAft>
                <a:spcPts val="1000"/>
              </a:spcAft>
              <a:tabLst>
                <a:tab pos="352425" algn="l"/>
              </a:tabLst>
            </a:pPr>
            <a:r>
              <a:rPr lang="fr-BE" sz="1600" dirty="0">
                <a:effectLst/>
                <a:latin typeface="Calibri" panose="020F0502020204030204" pitchFamily="34" charset="0"/>
                <a:ea typeface="Calibri" panose="020F0502020204030204" pitchFamily="34" charset="0"/>
                <a:cs typeface="Times New Roman" panose="02020603050405020304" pitchFamily="18" charset="0"/>
              </a:rPr>
              <a:t>*	Lecture combinée de ces deux articles 90 1° et 90 9° CIR/92</a:t>
            </a:r>
          </a:p>
          <a:p>
            <a:pPr>
              <a:lnSpc>
                <a:spcPct val="115000"/>
              </a:lnSpc>
              <a:spcAft>
                <a:spcPts val="1000"/>
              </a:spcAft>
            </a:pPr>
            <a:r>
              <a:rPr lang="fr-BE" sz="16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115000"/>
              </a:lnSpc>
              <a:spcAft>
                <a:spcPts val="1000"/>
              </a:spcAft>
              <a:buFont typeface="Arial" panose="020B0604020202020204" pitchFamily="34" charset="0"/>
              <a:buChar char="•"/>
              <a:tabLst>
                <a:tab pos="352425" algn="l"/>
              </a:tabLst>
            </a:pPr>
            <a:r>
              <a:rPr lang="fr-BE" sz="1600" dirty="0">
                <a:effectLst/>
                <a:latin typeface="Calibri" panose="020F0502020204030204" pitchFamily="34" charset="0"/>
                <a:ea typeface="Calibri" panose="020F0502020204030204" pitchFamily="34" charset="0"/>
                <a:cs typeface="Times New Roman" panose="02020603050405020304" pitchFamily="18" charset="0"/>
              </a:rPr>
              <a:t>90 9° CIR 92 vise deux hypothèses : </a:t>
            </a:r>
          </a:p>
          <a:p>
            <a:pPr marL="285750" indent="-285750">
              <a:lnSpc>
                <a:spcPct val="115000"/>
              </a:lnSpc>
              <a:spcAft>
                <a:spcPts val="1000"/>
              </a:spcAft>
              <a:buFont typeface="Arial" panose="020B0604020202020204" pitchFamily="34" charset="0"/>
              <a:buChar char="•"/>
              <a:tabLst>
                <a:tab pos="352425" algn="l"/>
              </a:tabLst>
            </a:pP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Calibri" panose="020F0502020204030204" pitchFamily="34" charset="0"/>
              <a:buChar char="-"/>
            </a:pPr>
            <a:r>
              <a:rPr lang="fr-BE" sz="1600" dirty="0">
                <a:effectLst/>
                <a:latin typeface="Calibri" panose="020F0502020204030204" pitchFamily="34" charset="0"/>
                <a:ea typeface="Calibri" panose="020F0502020204030204" pitchFamily="34" charset="0"/>
                <a:cs typeface="Times New Roman" panose="02020603050405020304" pitchFamily="18" charset="0"/>
              </a:rPr>
              <a:t>90 9° al 1 CIR/92 :  a pour objet de définir la base de taxation : TOUTE LA PLUS-VALUE</a:t>
            </a:r>
          </a:p>
          <a:p>
            <a:pPr marL="457200">
              <a:lnSpc>
                <a:spcPct val="115000"/>
              </a:lnSpc>
            </a:pPr>
            <a:r>
              <a:rPr lang="fr-BE" sz="16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15000"/>
              </a:lnSpc>
              <a:spcAft>
                <a:spcPts val="1000"/>
              </a:spcAft>
              <a:buFont typeface="Calibri" panose="020F0502020204030204" pitchFamily="34" charset="0"/>
              <a:buChar char="-"/>
            </a:pPr>
            <a:r>
              <a:rPr lang="fr-BE" sz="1600" dirty="0">
                <a:effectLst/>
                <a:latin typeface="Calibri" panose="020F0502020204030204" pitchFamily="34" charset="0"/>
                <a:ea typeface="Calibri" panose="020F0502020204030204" pitchFamily="34" charset="0"/>
                <a:cs typeface="Times New Roman" panose="02020603050405020304" pitchFamily="18" charset="0"/>
              </a:rPr>
              <a:t>90 9° al 2 CIR/92 : revente d’une « participation importante » dans une société belge à une personne morale hors EEE</a:t>
            </a:r>
          </a:p>
          <a:p>
            <a:pPr lvl="0">
              <a:lnSpc>
                <a:spcPct val="115000"/>
              </a:lnSpc>
              <a:spcAft>
                <a:spcPts val="1000"/>
              </a:spcAft>
            </a:pPr>
            <a:r>
              <a:rPr lang="fr-BE" sz="1600" dirty="0">
                <a:effectLst/>
                <a:latin typeface="Calibri" panose="020F0502020204030204" pitchFamily="34" charset="0"/>
                <a:ea typeface="Calibri" panose="020F0502020204030204" pitchFamily="34" charset="0"/>
                <a:cs typeface="Times New Roman" panose="02020603050405020304" pitchFamily="18" charset="0"/>
              </a:rPr>
              <a:t> </a:t>
            </a:r>
          </a:p>
          <a:p>
            <a:pPr lvl="0">
              <a:lnSpc>
                <a:spcPct val="115000"/>
              </a:lnSpc>
              <a:spcAft>
                <a:spcPts val="1000"/>
              </a:spcAft>
            </a:pP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1000"/>
              </a:spcAft>
            </a:pPr>
            <a:endParaRPr lang="fr-B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Calibri" panose="020F0502020204030204" pitchFamily="34" charset="0"/>
              <a:buChar char="-"/>
            </a:pP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2133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683568" y="764704"/>
            <a:ext cx="8135888" cy="5040313"/>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ZoneTexte 4">
            <a:extLst>
              <a:ext uri="{FF2B5EF4-FFF2-40B4-BE49-F238E27FC236}">
                <a16:creationId xmlns:a16="http://schemas.microsoft.com/office/drawing/2014/main" id="{804BEEED-95F5-40BE-A941-1914D8ED9C01}"/>
              </a:ext>
            </a:extLst>
          </p:cNvPr>
          <p:cNvSpPr txBox="1"/>
          <p:nvPr/>
        </p:nvSpPr>
        <p:spPr>
          <a:xfrm>
            <a:off x="467036" y="1845215"/>
            <a:ext cx="8568952" cy="3959802"/>
          </a:xfrm>
          <a:prstGeom prst="rect">
            <a:avLst/>
          </a:prstGeom>
          <a:noFill/>
        </p:spPr>
        <p:txBody>
          <a:bodyPr wrap="square">
            <a:spAutoFit/>
          </a:bodyPr>
          <a:lstStyle/>
          <a:p>
            <a:pPr algn="just">
              <a:lnSpc>
                <a:spcPct val="115000"/>
              </a:lnSpc>
              <a:spcAft>
                <a:spcPts val="1000"/>
              </a:spcAft>
              <a:tabLst>
                <a:tab pos="265430" algn="l"/>
              </a:tabLst>
            </a:pPr>
            <a:endParaRPr lang="fr-BE" sz="1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tabLst>
                <a:tab pos="265430" algn="l"/>
              </a:tabLst>
            </a:pPr>
            <a:r>
              <a:rPr lang="fr-FR" sz="1800" dirty="0">
                <a:effectLst/>
                <a:latin typeface="Calibri" panose="020F0502020204030204" pitchFamily="34" charset="0"/>
                <a:ea typeface="Calibri" panose="020F0502020204030204" pitchFamily="34" charset="0"/>
                <a:cs typeface="Calibri" panose="020F0502020204030204" pitchFamily="34" charset="0"/>
              </a:rPr>
              <a:t>Cour de cassation : </a:t>
            </a:r>
            <a:endParaRPr lang="fr-BE" sz="1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tabLst>
                <a:tab pos="265430" algn="l"/>
              </a:tabLst>
            </a:pPr>
            <a:r>
              <a:rPr lang="fr-FR" sz="1800" dirty="0">
                <a:effectLst/>
                <a:latin typeface="Calibri" panose="020F0502020204030204" pitchFamily="34" charset="0"/>
                <a:ea typeface="Calibri" panose="020F0502020204030204" pitchFamily="34" charset="0"/>
                <a:cs typeface="Calibri" panose="020F0502020204030204" pitchFamily="34" charset="0"/>
              </a:rPr>
              <a:t> </a:t>
            </a:r>
            <a:endParaRPr lang="fr-BE" sz="1800" dirty="0">
              <a:effectLst/>
              <a:latin typeface="Calibri" panose="020F0502020204030204" pitchFamily="34" charset="0"/>
              <a:ea typeface="Calibri" panose="020F0502020204030204" pitchFamily="34" charset="0"/>
              <a:cs typeface="Calibri" panose="020F0502020204030204" pitchFamily="34" charset="0"/>
            </a:endParaRPr>
          </a:p>
          <a:p>
            <a:pPr marL="265430" algn="just">
              <a:lnSpc>
                <a:spcPct val="115000"/>
              </a:lnSpc>
              <a:spcAft>
                <a:spcPts val="1000"/>
              </a:spcAft>
              <a:tabLst>
                <a:tab pos="265430" algn="l"/>
              </a:tabLst>
            </a:pPr>
            <a:r>
              <a:rPr lang="fr-FR" sz="1800" dirty="0">
                <a:latin typeface="Calibri" panose="020F0502020204030204" pitchFamily="34" charset="0"/>
                <a:ea typeface="Calibri" panose="020F0502020204030204" pitchFamily="34" charset="0"/>
                <a:cs typeface="Calibri" panose="020F0502020204030204" pitchFamily="34" charset="0"/>
              </a:rPr>
              <a:t>U</a:t>
            </a:r>
            <a:r>
              <a:rPr lang="fr-FR" sz="1800" dirty="0">
                <a:effectLst/>
                <a:latin typeface="Calibri" panose="020F0502020204030204" pitchFamily="34" charset="0"/>
                <a:ea typeface="Calibri" panose="020F0502020204030204" pitchFamily="34" charset="0"/>
                <a:cs typeface="Calibri" panose="020F0502020204030204" pitchFamily="34" charset="0"/>
              </a:rPr>
              <a:t>ne activité professionnelle suppose l’existence « </a:t>
            </a:r>
            <a:r>
              <a:rPr lang="fr-FR" sz="1800" i="1" dirty="0">
                <a:effectLst/>
                <a:latin typeface="Calibri" panose="020F0502020204030204" pitchFamily="34" charset="0"/>
                <a:ea typeface="Calibri" panose="020F0502020204030204" pitchFamily="34" charset="0"/>
                <a:cs typeface="Calibri" panose="020F0502020204030204" pitchFamily="34" charset="0"/>
              </a:rPr>
              <a:t>d’un ensemble d’opérations suffisamment fréquentes et liées entre elles pour constituer une occupation continuelle et habituelle</a:t>
            </a:r>
            <a:r>
              <a:rPr lang="fr-FR" sz="1800" dirty="0">
                <a:effectLst/>
                <a:latin typeface="Calibri" panose="020F0502020204030204" pitchFamily="34" charset="0"/>
                <a:ea typeface="Calibri" panose="020F0502020204030204" pitchFamily="34" charset="0"/>
                <a:cs typeface="Calibri" panose="020F0502020204030204" pitchFamily="34" charset="0"/>
              </a:rPr>
              <a:t> » (Cass., 6 mai 1969, Pas., 1969, I, p. 803 ; Cass., 7 décembre 1973, Pas., 1974, I, p. 378 ; Anvers, 30 juin 1987, FJF, n° 88/2).</a:t>
            </a:r>
            <a:endParaRPr lang="fr-BE" sz="1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tabLst>
                <a:tab pos="352425" algn="l"/>
              </a:tabLst>
            </a:pPr>
            <a:r>
              <a:rPr lang="fr-FR" sz="1800" dirty="0">
                <a:effectLst/>
                <a:latin typeface="Calibri" panose="020F0502020204030204" pitchFamily="34" charset="0"/>
                <a:ea typeface="Calibri" panose="020F0502020204030204" pitchFamily="34" charset="0"/>
                <a:cs typeface="Calibri" panose="020F0502020204030204" pitchFamily="34" charset="0"/>
              </a:rPr>
              <a:t> </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lvl="0">
              <a:lnSpc>
                <a:spcPct val="115000"/>
              </a:lnSpc>
              <a:spcAft>
                <a:spcPts val="1000"/>
              </a:spcAft>
            </a:pPr>
            <a:endParaRPr lang="fr-BE" sz="1600" dirty="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spcAft>
                <a:spcPts val="1000"/>
              </a:spcAft>
              <a:buFont typeface="Calibri" panose="020F0502020204030204" pitchFamily="34" charset="0"/>
              <a:buChar char="-"/>
            </a:pPr>
            <a:endParaRPr lang="fr-BE" sz="16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Rectangle 1">
            <a:extLst>
              <a:ext uri="{FF2B5EF4-FFF2-40B4-BE49-F238E27FC236}">
                <a16:creationId xmlns:a16="http://schemas.microsoft.com/office/drawing/2014/main" id="{D62129F7-CD96-4D77-8787-5448F70CAD18}"/>
              </a:ext>
            </a:extLst>
          </p:cNvPr>
          <p:cNvSpPr>
            <a:spLocks noChangeArrowheads="1"/>
          </p:cNvSpPr>
          <p:nvPr/>
        </p:nvSpPr>
        <p:spPr bwMode="auto">
          <a:xfrm>
            <a:off x="467036" y="1052983"/>
            <a:ext cx="8568952" cy="719138"/>
          </a:xfrm>
          <a:prstGeom prst="rect">
            <a:avLst/>
          </a:prstGeom>
          <a:solidFill>
            <a:srgbClr val="FFFFFF"/>
          </a:solidFill>
          <a:ln w="9525">
            <a:solidFill>
              <a:srgbClr val="000000"/>
            </a:solidFill>
            <a:miter lim="800000"/>
            <a:headEnd/>
            <a:tailEnd/>
          </a:ln>
        </p:spPr>
        <p:txBody>
          <a:bodyPr wrap="none"/>
          <a:lstStyle>
            <a:lvl1pPr>
              <a:tabLst>
                <a:tab pos="361950" algn="l"/>
              </a:tabLst>
              <a:defRPr sz="2800">
                <a:solidFill>
                  <a:schemeClr val="tx1"/>
                </a:solidFill>
                <a:latin typeface="Times New Roman" panose="02020603050405020304" pitchFamily="18" charset="0"/>
                <a:ea typeface="ＭＳ Ｐゴシック" panose="020B0600070205080204" pitchFamily="34" charset="-128"/>
              </a:defRPr>
            </a:lvl1pPr>
            <a:lvl2pPr marL="742950" indent="-285750">
              <a:tabLst>
                <a:tab pos="361950" algn="l"/>
              </a:tabLst>
              <a:defRPr sz="2800">
                <a:solidFill>
                  <a:schemeClr val="tx1"/>
                </a:solidFill>
                <a:latin typeface="Times New Roman" panose="02020603050405020304" pitchFamily="18" charset="0"/>
                <a:ea typeface="ＭＳ Ｐゴシック" panose="020B0600070205080204" pitchFamily="34" charset="-128"/>
              </a:defRPr>
            </a:lvl2pPr>
            <a:lvl3pPr marL="1143000" indent="-228600">
              <a:tabLst>
                <a:tab pos="361950" algn="l"/>
              </a:tabLst>
              <a:defRPr sz="2800">
                <a:solidFill>
                  <a:schemeClr val="tx1"/>
                </a:solidFill>
                <a:latin typeface="Times New Roman" panose="02020603050405020304" pitchFamily="18" charset="0"/>
                <a:ea typeface="ＭＳ Ｐゴシック" panose="020B0600070205080204" pitchFamily="34" charset="-128"/>
              </a:defRPr>
            </a:lvl3pPr>
            <a:lvl4pPr marL="1600200" indent="-228600">
              <a:tabLst>
                <a:tab pos="361950" algn="l"/>
              </a:tabLst>
              <a:defRPr sz="2800">
                <a:solidFill>
                  <a:schemeClr val="tx1"/>
                </a:solidFill>
                <a:latin typeface="Times New Roman" panose="02020603050405020304" pitchFamily="18" charset="0"/>
                <a:ea typeface="ＭＳ Ｐゴシック" panose="020B0600070205080204" pitchFamily="34" charset="-128"/>
              </a:defRPr>
            </a:lvl4pPr>
            <a:lvl5pPr marL="2057400" indent="-228600">
              <a:tabLst>
                <a:tab pos="361950" algn="l"/>
              </a:tabLst>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tabLst>
                <a:tab pos="361950" algn="l"/>
              </a:tabLs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tabLst>
                <a:tab pos="361950" algn="l"/>
              </a:tabLs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tabLst>
                <a:tab pos="361950" algn="l"/>
              </a:tabLs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tabLst>
                <a:tab pos="361950" algn="l"/>
              </a:tabLst>
              <a:defRPr sz="28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tab pos="361950" algn="l"/>
              </a:tabLst>
              <a:defRPr/>
            </a:pPr>
            <a:endParaRPr kumimoji="0" lang="fr-BE" altLang="fr-FR" sz="1600" b="1" i="0" u="none" strike="noStrike" kern="0" cap="none" spc="0" normalizeH="0" baseline="0" noProof="0" dirty="0">
              <a:ln>
                <a:noFill/>
              </a:ln>
              <a:solidFill>
                <a:srgbClr val="800000"/>
              </a:solidFill>
              <a:effectLst/>
              <a:uLnTx/>
              <a:uFillTx/>
              <a:latin typeface="Calibri" panose="020F0502020204030204" pitchFamily="34" charset="0"/>
              <a:cs typeface="Calibri" panose="020F0502020204030204" pitchFamily="34" charset="0"/>
            </a:endParaRPr>
          </a:p>
          <a:p>
            <a:pPr eaLnBrk="1" fontAlgn="auto" hangingPunct="1">
              <a:spcBef>
                <a:spcPts val="0"/>
              </a:spcBef>
              <a:spcAft>
                <a:spcPts val="0"/>
              </a:spcAft>
              <a:defRPr/>
            </a:pPr>
            <a:r>
              <a:rPr kumimoji="0" lang="fr-BE" altLang="fr-FR" sz="1600" b="1" i="0" u="none" strike="noStrike" kern="0" cap="none" spc="0" normalizeH="0" baseline="0" noProof="0" dirty="0">
                <a:ln>
                  <a:noFill/>
                </a:ln>
                <a:solidFill>
                  <a:srgbClr val="80000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III.	</a:t>
            </a:r>
            <a:r>
              <a:rPr lang="fr-BE" sz="1600" b="1" kern="0" dirty="0">
                <a:solidFill>
                  <a:srgbClr val="8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LES PLUS-VALUES SUR ACTIONS TAXABLES COMME REVENUS PROFESSIONNELS</a:t>
            </a:r>
          </a:p>
          <a:p>
            <a:pPr eaLnBrk="1" fontAlgn="auto" hangingPunct="1">
              <a:spcBef>
                <a:spcPts val="0"/>
              </a:spcBef>
              <a:spcAft>
                <a:spcPts val="0"/>
              </a:spcAft>
              <a:tabLst>
                <a:tab pos="361950" algn="l"/>
              </a:tabLst>
              <a:defRPr/>
            </a:pPr>
            <a:endParaRPr lang="fr-BE" sz="1600" b="1" kern="0" dirty="0">
              <a:solidFill>
                <a:srgbClr val="8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tab pos="361950" algn="l"/>
              </a:tabLst>
              <a:defRPr/>
            </a:pPr>
            <a:endParaRPr kumimoji="0" lang="fr-BE" altLang="fr-FR"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4503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683568" y="764704"/>
            <a:ext cx="8135888" cy="5040313"/>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ZoneTexte 4">
            <a:extLst>
              <a:ext uri="{FF2B5EF4-FFF2-40B4-BE49-F238E27FC236}">
                <a16:creationId xmlns:a16="http://schemas.microsoft.com/office/drawing/2014/main" id="{804BEEED-95F5-40BE-A941-1914D8ED9C01}"/>
              </a:ext>
            </a:extLst>
          </p:cNvPr>
          <p:cNvSpPr txBox="1"/>
          <p:nvPr/>
        </p:nvSpPr>
        <p:spPr>
          <a:xfrm>
            <a:off x="467036" y="1480186"/>
            <a:ext cx="8568952" cy="3933128"/>
          </a:xfrm>
          <a:prstGeom prst="rect">
            <a:avLst/>
          </a:prstGeom>
          <a:noFill/>
        </p:spPr>
        <p:txBody>
          <a:bodyPr wrap="square">
            <a:spAutoFit/>
          </a:bodyPr>
          <a:lstStyle/>
          <a:p>
            <a:pPr algn="just">
              <a:lnSpc>
                <a:spcPct val="115000"/>
              </a:lnSpc>
              <a:spcAft>
                <a:spcPts val="1000"/>
              </a:spcAft>
              <a:tabLst>
                <a:tab pos="265430" algn="l"/>
              </a:tabLst>
            </a:pPr>
            <a:endParaRPr lang="fr-FR" sz="16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tabLst>
                <a:tab pos="265430" algn="l"/>
              </a:tabLst>
            </a:pPr>
            <a:r>
              <a:rPr lang="fr-FR" sz="1600" dirty="0">
                <a:effectLst/>
                <a:latin typeface="Calibri" panose="020F0502020204030204" pitchFamily="34" charset="0"/>
                <a:ea typeface="Calibri" panose="020F0502020204030204" pitchFamily="34" charset="0"/>
                <a:cs typeface="Calibri" panose="020F0502020204030204" pitchFamily="34" charset="0"/>
              </a:rPr>
              <a:t>Article 37 du CIR 1992 : </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tabLst>
                <a:tab pos="265430" algn="l"/>
              </a:tabLst>
            </a:pPr>
            <a:r>
              <a:rPr lang="fr-FR" sz="1600" dirty="0">
                <a:effectLst/>
                <a:latin typeface="Calibri" panose="020F0502020204030204" pitchFamily="34" charset="0"/>
                <a:ea typeface="Calibri" panose="020F0502020204030204" pitchFamily="34" charset="0"/>
                <a:cs typeface="Calibri" panose="020F0502020204030204" pitchFamily="34" charset="0"/>
              </a:rPr>
              <a:t> </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marL="265430" algn="just">
              <a:lnSpc>
                <a:spcPct val="115000"/>
              </a:lnSpc>
              <a:spcAft>
                <a:spcPts val="1000"/>
              </a:spcAft>
              <a:tabLst>
                <a:tab pos="265430" algn="l"/>
              </a:tabLst>
            </a:pPr>
            <a:r>
              <a:rPr lang="fr-FR" sz="1600" dirty="0">
                <a:latin typeface="Calibri" panose="020F0502020204030204" pitchFamily="34" charset="0"/>
                <a:ea typeface="Calibri" panose="020F0502020204030204" pitchFamily="34" charset="0"/>
                <a:cs typeface="Calibri" panose="020F0502020204030204" pitchFamily="34" charset="0"/>
              </a:rPr>
              <a:t>L</a:t>
            </a:r>
            <a:r>
              <a:rPr lang="fr-FR" sz="1600" dirty="0">
                <a:effectLst/>
                <a:latin typeface="Calibri" panose="020F0502020204030204" pitchFamily="34" charset="0"/>
                <a:ea typeface="Calibri" panose="020F0502020204030204" pitchFamily="34" charset="0"/>
                <a:cs typeface="Calibri" panose="020F0502020204030204" pitchFamily="34" charset="0"/>
              </a:rPr>
              <a:t>es revenus mobiliers deviennent des revenus professionnels </a:t>
            </a:r>
            <a:r>
              <a:rPr lang="fr-FR" sz="1600" u="sng" dirty="0">
                <a:effectLst/>
                <a:latin typeface="Calibri" panose="020F0502020204030204" pitchFamily="34" charset="0"/>
                <a:ea typeface="Calibri" panose="020F0502020204030204" pitchFamily="34" charset="0"/>
                <a:cs typeface="Calibri" panose="020F0502020204030204" pitchFamily="34" charset="0"/>
              </a:rPr>
              <a:t>lorsque les biens qui les produisent « </a:t>
            </a:r>
            <a:r>
              <a:rPr lang="fr-FR" sz="1600" i="1" u="sng" dirty="0">
                <a:effectLst/>
                <a:latin typeface="Calibri" panose="020F0502020204030204" pitchFamily="34" charset="0"/>
                <a:ea typeface="Calibri" panose="020F0502020204030204" pitchFamily="34" charset="0"/>
                <a:cs typeface="Calibri" panose="020F0502020204030204" pitchFamily="34" charset="0"/>
              </a:rPr>
              <a:t>sont affectés à l’activité professionnelle du bénéficiaire </a:t>
            </a:r>
            <a:r>
              <a:rPr lang="fr-FR" sz="1600" u="sng" dirty="0">
                <a:effectLst/>
                <a:latin typeface="Calibri" panose="020F0502020204030204" pitchFamily="34" charset="0"/>
                <a:ea typeface="Calibri" panose="020F0502020204030204" pitchFamily="34" charset="0"/>
                <a:cs typeface="Calibri" panose="020F0502020204030204" pitchFamily="34" charset="0"/>
              </a:rPr>
              <a:t>»</a:t>
            </a:r>
            <a:r>
              <a:rPr lang="fr-FR" sz="1600" dirty="0">
                <a:effectLst/>
                <a:latin typeface="Calibri" panose="020F0502020204030204" pitchFamily="34" charset="0"/>
                <a:ea typeface="Calibri" panose="020F0502020204030204" pitchFamily="34" charset="0"/>
                <a:cs typeface="Calibri" panose="020F0502020204030204" pitchFamily="34" charset="0"/>
              </a:rPr>
              <a:t>.</a:t>
            </a:r>
          </a:p>
          <a:p>
            <a:pPr marL="265430" algn="just">
              <a:lnSpc>
                <a:spcPct val="115000"/>
              </a:lnSpc>
              <a:spcAft>
                <a:spcPts val="1000"/>
              </a:spcAft>
              <a:tabLst>
                <a:tab pos="265430" algn="l"/>
              </a:tabLst>
            </a:pPr>
            <a:endParaRPr lang="fr-FR" sz="1600" dirty="0">
              <a:latin typeface="Calibri" panose="020F0502020204030204" pitchFamily="34" charset="0"/>
              <a:ea typeface="Calibri" panose="020F0502020204030204" pitchFamily="34" charset="0"/>
              <a:cs typeface="Calibri" panose="020F0502020204030204" pitchFamily="34" charset="0"/>
            </a:endParaRPr>
          </a:p>
          <a:p>
            <a:pPr marL="265430" algn="just">
              <a:lnSpc>
                <a:spcPct val="115000"/>
              </a:lnSpc>
              <a:spcAft>
                <a:spcPts val="1000"/>
              </a:spcAft>
              <a:tabLst>
                <a:tab pos="265430" algn="l"/>
              </a:tabLst>
            </a:pPr>
            <a:endParaRPr lang="fr-FR" sz="1600" dirty="0">
              <a:effectLst/>
              <a:latin typeface="Calibri" panose="020F0502020204030204" pitchFamily="34" charset="0"/>
              <a:ea typeface="Calibri" panose="020F0502020204030204" pitchFamily="34" charset="0"/>
              <a:cs typeface="Calibri" panose="020F0502020204030204" pitchFamily="34" charset="0"/>
            </a:endParaRPr>
          </a:p>
          <a:p>
            <a:pPr marL="265430" algn="just">
              <a:lnSpc>
                <a:spcPct val="115000"/>
              </a:lnSpc>
              <a:spcAft>
                <a:spcPts val="1000"/>
              </a:spcAft>
              <a:tabLst>
                <a:tab pos="265430" algn="l"/>
              </a:tabLst>
            </a:pPr>
            <a:endParaRPr lang="fr-FR" sz="1600" dirty="0">
              <a:effectLst/>
              <a:latin typeface="Calibri" panose="020F0502020204030204" pitchFamily="34" charset="0"/>
              <a:ea typeface="Calibri" panose="020F0502020204030204" pitchFamily="34" charset="0"/>
              <a:cs typeface="Calibri" panose="020F0502020204030204" pitchFamily="34" charset="0"/>
            </a:endParaRPr>
          </a:p>
          <a:p>
            <a:pPr marL="265430" algn="just">
              <a:lnSpc>
                <a:spcPct val="115000"/>
              </a:lnSpc>
              <a:spcAft>
                <a:spcPts val="1000"/>
              </a:spcAft>
              <a:tabLst>
                <a:tab pos="265430" algn="l"/>
              </a:tabLst>
            </a:pP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tabLst>
                <a:tab pos="265430" algn="l"/>
              </a:tabLst>
            </a:pPr>
            <a:r>
              <a:rPr lang="fr-FR" sz="1600" dirty="0">
                <a:effectLst/>
                <a:latin typeface="Calibri" panose="020F0502020204030204" pitchFamily="34" charset="0"/>
                <a:ea typeface="Calibri" panose="020F0502020204030204" pitchFamily="34" charset="0"/>
                <a:cs typeface="Calibri" panose="020F0502020204030204" pitchFamily="34" charset="0"/>
              </a:rPr>
              <a:t> </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8926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683568" y="764704"/>
            <a:ext cx="8135888" cy="5040313"/>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ZoneTexte 4">
            <a:extLst>
              <a:ext uri="{FF2B5EF4-FFF2-40B4-BE49-F238E27FC236}">
                <a16:creationId xmlns:a16="http://schemas.microsoft.com/office/drawing/2014/main" id="{804BEEED-95F5-40BE-A941-1914D8ED9C01}"/>
              </a:ext>
            </a:extLst>
          </p:cNvPr>
          <p:cNvSpPr txBox="1"/>
          <p:nvPr/>
        </p:nvSpPr>
        <p:spPr>
          <a:xfrm>
            <a:off x="467544" y="818262"/>
            <a:ext cx="8568952" cy="4863639"/>
          </a:xfrm>
          <a:prstGeom prst="rect">
            <a:avLst/>
          </a:prstGeom>
          <a:noFill/>
        </p:spPr>
        <p:txBody>
          <a:bodyPr wrap="square">
            <a:spAutoFit/>
          </a:bodyPr>
          <a:lstStyle/>
          <a:p>
            <a:pPr algn="just">
              <a:spcAft>
                <a:spcPts val="1000"/>
              </a:spcAft>
              <a:tabLst>
                <a:tab pos="265430" algn="l"/>
              </a:tabLst>
            </a:pPr>
            <a:r>
              <a:rPr lang="fr-FR" sz="1600" dirty="0">
                <a:effectLst/>
                <a:latin typeface="Calibri" panose="020F0502020204030204" pitchFamily="34" charset="0"/>
                <a:ea typeface="Calibri" panose="020F0502020204030204" pitchFamily="34" charset="0"/>
                <a:cs typeface="Calibri" panose="020F0502020204030204" pitchFamily="34" charset="0"/>
              </a:rPr>
              <a:t>Commentaire administratif CIR 1992 : </a:t>
            </a:r>
          </a:p>
          <a:p>
            <a:pPr algn="just">
              <a:spcAft>
                <a:spcPts val="1000"/>
              </a:spcAft>
              <a:tabLst>
                <a:tab pos="265430" algn="l"/>
              </a:tabLst>
            </a:pP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tabLst>
                <a:tab pos="265430" algn="l"/>
              </a:tabLst>
            </a:pPr>
            <a:r>
              <a:rPr lang="fr-FR" sz="1600" dirty="0">
                <a:effectLst/>
                <a:latin typeface="Calibri" panose="020F0502020204030204" pitchFamily="34" charset="0"/>
                <a:ea typeface="Calibri" panose="020F0502020204030204" pitchFamily="34" charset="0"/>
                <a:cs typeface="Calibri" panose="020F0502020204030204" pitchFamily="34" charset="0"/>
              </a:rPr>
              <a:t> « tous les biens immobiliers ou mobiliers « </a:t>
            </a:r>
            <a:r>
              <a:rPr lang="fr-FR" sz="1600" i="1" dirty="0">
                <a:effectLst/>
                <a:latin typeface="Calibri" panose="020F0502020204030204" pitchFamily="34" charset="0"/>
                <a:ea typeface="Calibri" panose="020F0502020204030204" pitchFamily="34" charset="0"/>
                <a:cs typeface="Calibri" panose="020F0502020204030204" pitchFamily="34" charset="0"/>
              </a:rPr>
              <a:t>que le contribuable </a:t>
            </a:r>
            <a:r>
              <a:rPr lang="fr-FR" sz="1600" i="1" u="sng" dirty="0">
                <a:effectLst/>
                <a:latin typeface="Calibri" panose="020F0502020204030204" pitchFamily="34" charset="0"/>
                <a:ea typeface="Calibri" panose="020F0502020204030204" pitchFamily="34" charset="0"/>
                <a:cs typeface="Calibri" panose="020F0502020204030204" pitchFamily="34" charset="0"/>
              </a:rPr>
              <a:t>utilise</a:t>
            </a:r>
            <a:r>
              <a:rPr lang="fr-FR" sz="1600" i="1" dirty="0">
                <a:effectLst/>
                <a:latin typeface="Calibri" panose="020F0502020204030204" pitchFamily="34" charset="0"/>
                <a:ea typeface="Calibri" panose="020F0502020204030204" pitchFamily="34" charset="0"/>
                <a:cs typeface="Calibri" panose="020F0502020204030204" pitchFamily="34" charset="0"/>
              </a:rPr>
              <a:t> (...) </a:t>
            </a:r>
            <a:r>
              <a:rPr lang="fr-FR" sz="1600" i="1" u="sng" dirty="0">
                <a:effectLst/>
                <a:latin typeface="Calibri" panose="020F0502020204030204" pitchFamily="34" charset="0"/>
                <a:ea typeface="Calibri" panose="020F0502020204030204" pitchFamily="34" charset="0"/>
                <a:cs typeface="Calibri" panose="020F0502020204030204" pitchFamily="34" charset="0"/>
              </a:rPr>
              <a:t>dans</a:t>
            </a:r>
            <a:r>
              <a:rPr lang="fr-FR" sz="1600" i="1" dirty="0">
                <a:effectLst/>
                <a:latin typeface="Calibri" panose="020F0502020204030204" pitchFamily="34" charset="0"/>
                <a:ea typeface="Calibri" panose="020F0502020204030204" pitchFamily="34" charset="0"/>
                <a:cs typeface="Calibri" panose="020F0502020204030204" pitchFamily="34" charset="0"/>
              </a:rPr>
              <a:t> une entreprise commerciale, industrielle ou agricole</a:t>
            </a:r>
            <a:r>
              <a:rPr lang="fr-FR" sz="1600" dirty="0">
                <a:effectLst/>
                <a:latin typeface="Calibri" panose="020F0502020204030204" pitchFamily="34" charset="0"/>
                <a:ea typeface="Calibri" panose="020F0502020204030204" pitchFamily="34" charset="0"/>
                <a:cs typeface="Calibri" panose="020F0502020204030204" pitchFamily="34" charset="0"/>
              </a:rPr>
              <a:t> »</a:t>
            </a:r>
            <a:r>
              <a:rPr lang="fr-FR" sz="1600" i="1" dirty="0">
                <a:effectLst/>
                <a:latin typeface="Calibri" panose="020F0502020204030204" pitchFamily="34" charset="0"/>
                <a:ea typeface="Calibri" panose="020F0502020204030204" pitchFamily="34" charset="0"/>
                <a:cs typeface="Calibri" panose="020F0502020204030204" pitchFamily="34" charset="0"/>
              </a:rPr>
              <a:t> </a:t>
            </a:r>
            <a:r>
              <a:rPr lang="fr-FR" sz="1600" dirty="0">
                <a:effectLst/>
                <a:latin typeface="Calibri" panose="020F0502020204030204" pitchFamily="34" charset="0"/>
                <a:ea typeface="Calibri" panose="020F0502020204030204" pitchFamily="34" charset="0"/>
                <a:cs typeface="Calibri" panose="020F0502020204030204" pitchFamily="34" charset="0"/>
              </a:rPr>
              <a:t>ou « </a:t>
            </a:r>
            <a:r>
              <a:rPr lang="fr-FR" sz="1600" i="1" dirty="0">
                <a:effectLst/>
                <a:latin typeface="Calibri" panose="020F0502020204030204" pitchFamily="34" charset="0"/>
                <a:ea typeface="Calibri" panose="020F0502020204030204" pitchFamily="34" charset="0"/>
                <a:cs typeface="Calibri" panose="020F0502020204030204" pitchFamily="34" charset="0"/>
              </a:rPr>
              <a:t>dans l'exercice d'une profession libérale, charge, office ou occupation lucrative</a:t>
            </a:r>
            <a:r>
              <a:rPr lang="fr-FR" sz="1600" dirty="0">
                <a:effectLst/>
                <a:latin typeface="Calibri" panose="020F0502020204030204" pitchFamily="34" charset="0"/>
                <a:ea typeface="Calibri" panose="020F0502020204030204" pitchFamily="34" charset="0"/>
                <a:cs typeface="Calibri" panose="020F0502020204030204" pitchFamily="34" charset="0"/>
              </a:rPr>
              <a:t> »</a:t>
            </a:r>
            <a:r>
              <a:rPr lang="fr-FR" sz="1600" baseline="30000" dirty="0">
                <a:effectLst/>
                <a:latin typeface="Calibri" panose="020F0502020204030204" pitchFamily="34" charset="0"/>
                <a:ea typeface="Calibri" panose="020F0502020204030204" pitchFamily="34" charset="0"/>
                <a:cs typeface="Calibri" panose="020F0502020204030204" pitchFamily="34" charset="0"/>
              </a:rPr>
              <a:t> </a:t>
            </a:r>
            <a:r>
              <a:rPr lang="fr-FR" sz="1600" dirty="0">
                <a:effectLst/>
                <a:latin typeface="Calibri" panose="020F0502020204030204" pitchFamily="34" charset="0"/>
                <a:ea typeface="Calibri" panose="020F0502020204030204" pitchFamily="34" charset="0"/>
                <a:cs typeface="Calibri" panose="020F0502020204030204" pitchFamily="34" charset="0"/>
              </a:rPr>
              <a:t>(</a:t>
            </a:r>
            <a:r>
              <a:rPr lang="fr-FR" sz="1600" dirty="0" err="1">
                <a:effectLst/>
                <a:latin typeface="Calibri" panose="020F0502020204030204" pitchFamily="34" charset="0"/>
                <a:ea typeface="Calibri" panose="020F0502020204030204" pitchFamily="34" charset="0"/>
                <a:cs typeface="Calibri" panose="020F0502020204030204" pitchFamily="34" charset="0"/>
              </a:rPr>
              <a:t>Comm</a:t>
            </a:r>
            <a:r>
              <a:rPr lang="fr-FR" sz="1600" dirty="0">
                <a:effectLst/>
                <a:latin typeface="Calibri" panose="020F0502020204030204" pitchFamily="34" charset="0"/>
                <a:ea typeface="Calibri" panose="020F0502020204030204" pitchFamily="34" charset="0"/>
                <a:cs typeface="Calibri" panose="020F0502020204030204" pitchFamily="34" charset="0"/>
              </a:rPr>
              <a:t>. I.R., S1992, 37/3). </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marL="265430" algn="just">
              <a:lnSpc>
                <a:spcPct val="115000"/>
              </a:lnSpc>
              <a:spcAft>
                <a:spcPts val="1000"/>
              </a:spcAft>
              <a:tabLst>
                <a:tab pos="265430" algn="l"/>
              </a:tabLst>
            </a:pPr>
            <a:r>
              <a:rPr lang="fr-FR" sz="1600" b="1" dirty="0">
                <a:effectLst/>
                <a:latin typeface="Calibri" panose="020F0502020204030204" pitchFamily="34" charset="0"/>
                <a:ea typeface="Calibri" panose="020F0502020204030204" pitchFamily="34" charset="0"/>
                <a:cs typeface="Calibri" panose="020F0502020204030204" pitchFamily="34" charset="0"/>
              </a:rPr>
              <a:t>Ex. : revenus de valeurs mobilières d'un agent de change</a:t>
            </a:r>
            <a:r>
              <a:rPr lang="fr-FR" sz="1600" dirty="0">
                <a:effectLst/>
                <a:latin typeface="Calibri" panose="020F0502020204030204" pitchFamily="34" charset="0"/>
                <a:ea typeface="Calibri" panose="020F0502020204030204" pitchFamily="34" charset="0"/>
                <a:cs typeface="Calibri" panose="020F0502020204030204" pitchFamily="34" charset="0"/>
              </a:rPr>
              <a:t> </a:t>
            </a:r>
            <a:r>
              <a:rPr lang="fr-FR" sz="1600" b="1" dirty="0">
                <a:effectLst/>
                <a:latin typeface="Calibri" panose="020F0502020204030204" pitchFamily="34" charset="0"/>
                <a:ea typeface="Calibri" panose="020F0502020204030204" pitchFamily="34" charset="0"/>
                <a:cs typeface="Calibri" panose="020F0502020204030204" pitchFamily="34" charset="0"/>
              </a:rPr>
              <a:t>(ces valeurs sont </a:t>
            </a:r>
            <a:r>
              <a:rPr lang="fr-FR" sz="1600" b="1" u="sng" dirty="0">
                <a:effectLst/>
                <a:latin typeface="Calibri" panose="020F0502020204030204" pitchFamily="34" charset="0"/>
                <a:ea typeface="Calibri" panose="020F0502020204030204" pitchFamily="34" charset="0"/>
                <a:cs typeface="Calibri" panose="020F0502020204030204" pitchFamily="34" charset="0"/>
              </a:rPr>
              <a:t>affectées</a:t>
            </a:r>
            <a:r>
              <a:rPr lang="fr-FR" sz="1600" b="1" dirty="0">
                <a:effectLst/>
                <a:latin typeface="Calibri" panose="020F0502020204030204" pitchFamily="34" charset="0"/>
                <a:ea typeface="Calibri" panose="020F0502020204030204" pitchFamily="34" charset="0"/>
                <a:cs typeface="Calibri" panose="020F0502020204030204" pitchFamily="34" charset="0"/>
              </a:rPr>
              <a:t> à l'exercice de la profession d'agent de change)</a:t>
            </a:r>
          </a:p>
          <a:p>
            <a:pPr marL="265430" algn="just">
              <a:lnSpc>
                <a:spcPct val="115000"/>
              </a:lnSpc>
              <a:spcAft>
                <a:spcPts val="1000"/>
              </a:spcAft>
              <a:tabLst>
                <a:tab pos="265430" algn="l"/>
              </a:tabLst>
            </a:pPr>
            <a:r>
              <a:rPr lang="fr-FR" sz="1600" dirty="0">
                <a:effectLst/>
                <a:latin typeface="Calibri" panose="020F0502020204030204" pitchFamily="34" charset="0"/>
                <a:ea typeface="Calibri" panose="020F0502020204030204" pitchFamily="34" charset="0"/>
                <a:cs typeface="Calibri" panose="020F0502020204030204" pitchFamily="34" charset="0"/>
              </a:rPr>
              <a:t> </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5000"/>
              </a:lnSpc>
              <a:spcAft>
                <a:spcPts val="1000"/>
              </a:spcAft>
              <a:buFont typeface="Calibri" panose="020F0502020204030204" pitchFamily="34" charset="0"/>
              <a:buChar char="-"/>
              <a:tabLst>
                <a:tab pos="265430" algn="l"/>
              </a:tabLst>
            </a:pPr>
            <a:r>
              <a:rPr lang="fr-FR" sz="1600" u="sng" dirty="0">
                <a:effectLst/>
                <a:latin typeface="Calibri" panose="020F0502020204030204" pitchFamily="34" charset="0"/>
                <a:ea typeface="Calibri" panose="020F0502020204030204" pitchFamily="34" charset="0"/>
                <a:cs typeface="Calibri" panose="020F0502020204030204" pitchFamily="34" charset="0"/>
              </a:rPr>
              <a:t>Biens utilisés comme facteur de production de l’exploitation</a:t>
            </a:r>
            <a:r>
              <a:rPr lang="fr-FR" sz="1600" dirty="0">
                <a:effectLst/>
                <a:latin typeface="Calibri" panose="020F0502020204030204" pitchFamily="34" charset="0"/>
                <a:ea typeface="Calibri" panose="020F0502020204030204" pitchFamily="34" charset="0"/>
                <a:cs typeface="Calibri" panose="020F0502020204030204" pitchFamily="34" charset="0"/>
              </a:rPr>
              <a:t>. (Exposé des motifs, Doc. </a:t>
            </a:r>
            <a:r>
              <a:rPr lang="fr-FR" sz="1600" dirty="0" err="1">
                <a:effectLst/>
                <a:latin typeface="Calibri" panose="020F0502020204030204" pitchFamily="34" charset="0"/>
                <a:ea typeface="Calibri" panose="020F0502020204030204" pitchFamily="34" charset="0"/>
                <a:cs typeface="Calibri" panose="020F0502020204030204" pitchFamily="34" charset="0"/>
              </a:rPr>
              <a:t>Parl</a:t>
            </a:r>
            <a:r>
              <a:rPr lang="fr-FR" sz="1600" dirty="0">
                <a:effectLst/>
                <a:latin typeface="Calibri" panose="020F0502020204030204" pitchFamily="34" charset="0"/>
                <a:ea typeface="Calibri" panose="020F0502020204030204" pitchFamily="34" charset="0"/>
                <a:cs typeface="Calibri" panose="020F0502020204030204" pitchFamily="34" charset="0"/>
              </a:rPr>
              <a:t>. Chambre, session 1961-1962, Doc. N° 264-1</a:t>
            </a:r>
            <a:r>
              <a:rPr lang="fr-FR" sz="1600" i="1" dirty="0">
                <a:effectLst/>
                <a:latin typeface="Calibri" panose="020F0502020204030204" pitchFamily="34" charset="0"/>
                <a:ea typeface="Calibri" panose="020F0502020204030204" pitchFamily="34" charset="0"/>
                <a:cs typeface="Calibri" panose="020F0502020204030204" pitchFamily="34" charset="0"/>
              </a:rPr>
              <a:t>)</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tabLst>
                <a:tab pos="265430" algn="l"/>
              </a:tabLst>
            </a:pPr>
            <a:r>
              <a:rPr lang="fr-FR" sz="1600" dirty="0">
                <a:effectLst/>
                <a:latin typeface="Calibri" panose="020F0502020204030204" pitchFamily="34" charset="0"/>
                <a:ea typeface="Calibri" panose="020F0502020204030204" pitchFamily="34" charset="0"/>
                <a:cs typeface="Calibri" panose="020F0502020204030204" pitchFamily="34" charset="0"/>
              </a:rPr>
              <a:t> </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5000"/>
              </a:lnSpc>
              <a:spcAft>
                <a:spcPts val="1000"/>
              </a:spcAft>
              <a:buFont typeface="Calibri" panose="020F0502020204030204" pitchFamily="34" charset="0"/>
              <a:buChar char="-"/>
              <a:tabLst>
                <a:tab pos="265430" algn="l"/>
              </a:tabLst>
            </a:pPr>
            <a:r>
              <a:rPr lang="fr-FR" sz="1600" dirty="0">
                <a:effectLst/>
                <a:latin typeface="Calibri" panose="020F0502020204030204" pitchFamily="34" charset="0"/>
                <a:ea typeface="Calibri" panose="020F0502020204030204" pitchFamily="34" charset="0"/>
                <a:cs typeface="Calibri" panose="020F0502020204030204" pitchFamily="34" charset="0"/>
              </a:rPr>
              <a:t>Les valeurs de portefeuille font normalement parties du patrimoine privé (</a:t>
            </a:r>
            <a:r>
              <a:rPr lang="fr-FR" sz="1600" i="1" dirty="0" err="1">
                <a:effectLst/>
                <a:latin typeface="Calibri" panose="020F0502020204030204" pitchFamily="34" charset="0"/>
                <a:ea typeface="Calibri" panose="020F0502020204030204" pitchFamily="34" charset="0"/>
                <a:cs typeface="Calibri" panose="020F0502020204030204" pitchFamily="34" charset="0"/>
              </a:rPr>
              <a:t>Pasin</a:t>
            </a:r>
            <a:r>
              <a:rPr lang="fr-FR" sz="1600" dirty="0">
                <a:effectLst/>
                <a:latin typeface="Calibri" panose="020F0502020204030204" pitchFamily="34" charset="0"/>
                <a:ea typeface="Calibri" panose="020F0502020204030204" pitchFamily="34" charset="0"/>
                <a:cs typeface="Calibri" panose="020F0502020204030204" pitchFamily="34" charset="0"/>
              </a:rPr>
              <a:t>., p. 1702 ; COM.IR./92, 90/5  mais COM/IR : «  </a:t>
            </a:r>
            <a:r>
              <a:rPr lang="fr-FR" sz="1600" i="1" dirty="0">
                <a:effectLst/>
                <a:latin typeface="Calibri" panose="020F0502020204030204" pitchFamily="34" charset="0"/>
                <a:ea typeface="Calibri" panose="020F0502020204030204" pitchFamily="34" charset="0"/>
                <a:cs typeface="Calibri" panose="020F0502020204030204" pitchFamily="34" charset="0"/>
              </a:rPr>
              <a:t>des </a:t>
            </a:r>
            <a:r>
              <a:rPr lang="fr-FR" sz="1600" b="1" i="1" dirty="0">
                <a:effectLst/>
                <a:latin typeface="Calibri" panose="020F0502020204030204" pitchFamily="34" charset="0"/>
                <a:ea typeface="Calibri" panose="020F0502020204030204" pitchFamily="34" charset="0"/>
                <a:cs typeface="Calibri" panose="020F0502020204030204" pitchFamily="34" charset="0"/>
              </a:rPr>
              <a:t>cas douteux </a:t>
            </a:r>
            <a:r>
              <a:rPr lang="fr-FR" sz="1600" i="1" dirty="0">
                <a:effectLst/>
                <a:latin typeface="Calibri" panose="020F0502020204030204" pitchFamily="34" charset="0"/>
                <a:ea typeface="Calibri" panose="020F0502020204030204" pitchFamily="34" charset="0"/>
                <a:cs typeface="Calibri" panose="020F0502020204030204" pitchFamily="34" charset="0"/>
              </a:rPr>
              <a:t>ne manqueront pas de se présenter en matière d’opérations immobilières ou </a:t>
            </a:r>
            <a:r>
              <a:rPr lang="fr-FR" sz="1600" b="1" i="1" dirty="0">
                <a:effectLst/>
                <a:latin typeface="Calibri" panose="020F0502020204030204" pitchFamily="34" charset="0"/>
                <a:ea typeface="Calibri" panose="020F0502020204030204" pitchFamily="34" charset="0"/>
                <a:cs typeface="Calibri" panose="020F0502020204030204" pitchFamily="34" charset="0"/>
              </a:rPr>
              <a:t>d’achats et ventes de valeurs mobilières. </a:t>
            </a:r>
            <a:r>
              <a:rPr lang="fr-FR" sz="1600" dirty="0">
                <a:effectLst/>
                <a:latin typeface="Calibri" panose="020F0502020204030204" pitchFamily="34" charset="0"/>
                <a:ea typeface="Calibri" panose="020F0502020204030204" pitchFamily="34" charset="0"/>
                <a:cs typeface="Calibri" panose="020F0502020204030204" pitchFamily="34" charset="0"/>
              </a:rPr>
              <a:t>».</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1297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683568" y="764704"/>
            <a:ext cx="8135888" cy="5040313"/>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ZoneTexte 4">
            <a:extLst>
              <a:ext uri="{FF2B5EF4-FFF2-40B4-BE49-F238E27FC236}">
                <a16:creationId xmlns:a16="http://schemas.microsoft.com/office/drawing/2014/main" id="{804BEEED-95F5-40BE-A941-1914D8ED9C01}"/>
              </a:ext>
            </a:extLst>
          </p:cNvPr>
          <p:cNvSpPr txBox="1"/>
          <p:nvPr/>
        </p:nvSpPr>
        <p:spPr>
          <a:xfrm>
            <a:off x="467036" y="2204864"/>
            <a:ext cx="8568952" cy="3519681"/>
          </a:xfrm>
          <a:prstGeom prst="rect">
            <a:avLst/>
          </a:prstGeom>
          <a:noFill/>
        </p:spPr>
        <p:txBody>
          <a:bodyPr wrap="square">
            <a:spAutoFit/>
          </a:bodyPr>
          <a:lstStyle/>
          <a:p>
            <a:pPr>
              <a:lnSpc>
                <a:spcPct val="115000"/>
              </a:lnSpc>
              <a:spcAft>
                <a:spcPts val="10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lphaUcPeriod"/>
            </a:pPr>
            <a:r>
              <a:rPr lang="fr-FR" sz="1800" u="sng" dirty="0">
                <a:effectLst/>
                <a:latin typeface="Calibri" panose="020F0502020204030204" pitchFamily="34" charset="0"/>
                <a:ea typeface="Calibri" panose="020F0502020204030204" pitchFamily="34" charset="0"/>
                <a:cs typeface="Times New Roman" panose="02020603050405020304" pitchFamily="18" charset="0"/>
              </a:rPr>
              <a:t>CAS PARTICULIER DU SURPRIX</a:t>
            </a:r>
          </a:p>
          <a:p>
            <a:pPr marL="342900" lvl="0" indent="-342900">
              <a:lnSpc>
                <a:spcPct val="115000"/>
              </a:lnSpc>
              <a:spcAft>
                <a:spcPts val="1000"/>
              </a:spcAft>
              <a:buFont typeface="+mj-lt"/>
              <a:buAutoNum type="alphaUcPeriod"/>
            </a:pPr>
            <a:endParaRPr lang="fr-FR" sz="1800" u="sng"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lphaUcPeriod"/>
            </a:pPr>
            <a:endParaRPr lang="fr-FR" sz="1800" u="sng"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lphaUcPeriod"/>
            </a:pPr>
            <a:endParaRPr lang="fr-FR" sz="1800" u="sng"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lphaUcPeriod"/>
            </a:pPr>
            <a:endParaRPr lang="fr-FR" sz="1800" u="sng"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lphaUcPeriod"/>
            </a:pPr>
            <a:endParaRPr lang="fr-FR" sz="1800" u="sng"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1000"/>
              </a:spcAft>
            </a:pPr>
            <a:endParaRPr lang="fr-FR" sz="1800" u="sng"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345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683568" y="764704"/>
            <a:ext cx="8135888" cy="5040313"/>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ZoneTexte 4">
            <a:extLst>
              <a:ext uri="{FF2B5EF4-FFF2-40B4-BE49-F238E27FC236}">
                <a16:creationId xmlns:a16="http://schemas.microsoft.com/office/drawing/2014/main" id="{804BEEED-95F5-40BE-A941-1914D8ED9C01}"/>
              </a:ext>
            </a:extLst>
          </p:cNvPr>
          <p:cNvSpPr txBox="1"/>
          <p:nvPr/>
        </p:nvSpPr>
        <p:spPr>
          <a:xfrm>
            <a:off x="467290" y="2050081"/>
            <a:ext cx="8569460" cy="3703321"/>
          </a:xfrm>
          <a:prstGeom prst="rect">
            <a:avLst/>
          </a:prstGeom>
          <a:noFill/>
        </p:spPr>
        <p:txBody>
          <a:bodyPr wrap="square">
            <a:spAutoFit/>
          </a:bodyPr>
          <a:lstStyle/>
          <a:p>
            <a:pPr>
              <a:lnSpc>
                <a:spcPct val="115000"/>
              </a:lnSpc>
              <a:spcAft>
                <a:spcPts val="1000"/>
              </a:spcAft>
            </a:pPr>
            <a:r>
              <a:rPr lang="fr-BE" sz="1600" b="1" u="none" strike="noStrike" dirty="0">
                <a:effectLst/>
                <a:latin typeface="Calibri" panose="020F0502020204030204" pitchFamily="34" charset="0"/>
                <a:ea typeface="Calibri" panose="020F0502020204030204" pitchFamily="34" charset="0"/>
                <a:cs typeface="Calibri" panose="020F0502020204030204" pitchFamily="34" charset="0"/>
              </a:rPr>
              <a:t> </a:t>
            </a:r>
            <a:r>
              <a:rPr lang="fr-FR" sz="1600" dirty="0">
                <a:effectLst/>
                <a:latin typeface="Calibri" panose="020F0502020204030204" pitchFamily="34" charset="0"/>
                <a:ea typeface="Calibri" panose="020F0502020204030204" pitchFamily="34" charset="0"/>
                <a:cs typeface="Calibri" panose="020F0502020204030204" pitchFamily="34" charset="0"/>
              </a:rPr>
              <a:t> </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5000"/>
              </a:lnSpc>
              <a:spcAft>
                <a:spcPts val="1000"/>
              </a:spcAft>
              <a:buFont typeface="+mj-lt"/>
              <a:buAutoNum type="alphaUcPeriod"/>
            </a:pPr>
            <a:r>
              <a:rPr lang="fr-FR" sz="1600" b="1" u="sng" dirty="0">
                <a:effectLst/>
                <a:latin typeface="Calibri" panose="020F0502020204030204" pitchFamily="34" charset="0"/>
                <a:ea typeface="Calibri" panose="020F0502020204030204" pitchFamily="34" charset="0"/>
                <a:cs typeface="Calibri" panose="020F0502020204030204" pitchFamily="34" charset="0"/>
              </a:rPr>
              <a:t>LES TRAVAUX PREPARATOIRES DE LA LOI ET LE COMMENTAIRE ADMINISTRATIF</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r>
              <a:rPr lang="fr-FR" sz="1600" dirty="0">
                <a:effectLst/>
                <a:latin typeface="Calibri" panose="020F0502020204030204" pitchFamily="34" charset="0"/>
                <a:ea typeface="Calibri" panose="020F0502020204030204" pitchFamily="34" charset="0"/>
                <a:cs typeface="Calibri" panose="020F0502020204030204" pitchFamily="34" charset="0"/>
              </a:rPr>
              <a:t> </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r>
              <a:rPr lang="fr-FR" sz="1600" dirty="0">
                <a:effectLst/>
                <a:latin typeface="Calibri" panose="020F0502020204030204" pitchFamily="34" charset="0"/>
                <a:ea typeface="Calibri" panose="020F0502020204030204" pitchFamily="34" charset="0"/>
                <a:cs typeface="Calibri" panose="020F0502020204030204" pitchFamily="34" charset="0"/>
              </a:rPr>
              <a:t>La gestion du patrimoine se distingue d’une opération lucrative (professionnelle) ou d’une gestion anormale, « </a:t>
            </a:r>
            <a:r>
              <a:rPr lang="fr-FR" sz="1600" i="1" dirty="0">
                <a:effectLst/>
                <a:latin typeface="Calibri" panose="020F0502020204030204" pitchFamily="34" charset="0"/>
                <a:ea typeface="Calibri" panose="020F0502020204030204" pitchFamily="34" charset="0"/>
                <a:cs typeface="Calibri" panose="020F0502020204030204" pitchFamily="34" charset="0"/>
              </a:rPr>
              <a:t>tant par la nature des biens – c’est-à-dire immeubles, valeurs de portefeuille, objets mobiliers (</a:t>
            </a:r>
            <a:r>
              <a:rPr lang="fr-FR" sz="1600" b="1" i="1" dirty="0">
                <a:effectLst/>
                <a:latin typeface="Calibri" panose="020F0502020204030204" pitchFamily="34" charset="0"/>
                <a:ea typeface="Calibri" panose="020F0502020204030204" pitchFamily="34" charset="0"/>
                <a:cs typeface="Calibri" panose="020F0502020204030204" pitchFamily="34" charset="0"/>
              </a:rPr>
              <a:t>tous biens dont se compose normalement un patrimoine privé</a:t>
            </a:r>
            <a:r>
              <a:rPr lang="fr-FR" sz="1600" i="1" dirty="0">
                <a:effectLst/>
                <a:latin typeface="Calibri" panose="020F0502020204030204" pitchFamily="34" charset="0"/>
                <a:ea typeface="Calibri" panose="020F0502020204030204" pitchFamily="34" charset="0"/>
                <a:cs typeface="Calibri" panose="020F0502020204030204" pitchFamily="34" charset="0"/>
              </a:rPr>
              <a:t>) – que par la nature des actes accomplis relativement à ces biens : ce sont les </a:t>
            </a:r>
            <a:r>
              <a:rPr lang="fr-FR" sz="1600" b="1" i="1" dirty="0">
                <a:effectLst/>
                <a:latin typeface="Calibri" panose="020F0502020204030204" pitchFamily="34" charset="0"/>
                <a:ea typeface="Calibri" panose="020F0502020204030204" pitchFamily="34" charset="0"/>
                <a:cs typeface="Calibri" panose="020F0502020204030204" pitchFamily="34" charset="0"/>
              </a:rPr>
              <a:t>actes qu’un bon père de famille accomplit, non seulement pour la gestion courante, mais aussi pour la mise à fruit, la réalisation et le remploi d’éléments d’un patrimoine, c’est-à-dire des biens qu’il a acquis par succession, donation ou par épargne personnelle ou encore en remploi des biens aliénés</a:t>
            </a:r>
            <a:r>
              <a:rPr lang="fr-FR" sz="1600" dirty="0">
                <a:effectLst/>
                <a:latin typeface="Calibri" panose="020F0502020204030204" pitchFamily="34" charset="0"/>
                <a:ea typeface="Calibri" panose="020F0502020204030204" pitchFamily="34" charset="0"/>
                <a:cs typeface="Calibri" panose="020F0502020204030204" pitchFamily="34" charset="0"/>
              </a:rPr>
              <a:t> » (</a:t>
            </a:r>
            <a:r>
              <a:rPr lang="fr-FR" sz="1600" i="1" dirty="0" err="1">
                <a:effectLst/>
                <a:latin typeface="Calibri" panose="020F0502020204030204" pitchFamily="34" charset="0"/>
                <a:ea typeface="Calibri" panose="020F0502020204030204" pitchFamily="34" charset="0"/>
                <a:cs typeface="Calibri" panose="020F0502020204030204" pitchFamily="34" charset="0"/>
              </a:rPr>
              <a:t>Pasinomie</a:t>
            </a:r>
            <a:r>
              <a:rPr lang="fr-FR" sz="1600" dirty="0">
                <a:effectLst/>
                <a:latin typeface="Calibri" panose="020F0502020204030204" pitchFamily="34" charset="0"/>
                <a:ea typeface="Calibri" panose="020F0502020204030204" pitchFamily="34" charset="0"/>
                <a:cs typeface="Calibri" panose="020F0502020204030204" pitchFamily="34" charset="0"/>
              </a:rPr>
              <a:t>, p. 1702.).</a:t>
            </a:r>
          </a:p>
          <a:p>
            <a:pPr algn="just">
              <a:lnSpc>
                <a:spcPct val="115000"/>
              </a:lnSpc>
              <a:spcAft>
                <a:spcPts val="1000"/>
              </a:spcAft>
            </a:pPr>
            <a:endParaRPr lang="fr-FR" sz="1600" u="sng"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Rectangle 1">
            <a:extLst>
              <a:ext uri="{FF2B5EF4-FFF2-40B4-BE49-F238E27FC236}">
                <a16:creationId xmlns:a16="http://schemas.microsoft.com/office/drawing/2014/main" id="{06AB2999-129B-4FB8-97F3-1C6B29ADBFA0}"/>
              </a:ext>
            </a:extLst>
          </p:cNvPr>
          <p:cNvSpPr>
            <a:spLocks noChangeArrowheads="1"/>
          </p:cNvSpPr>
          <p:nvPr/>
        </p:nvSpPr>
        <p:spPr bwMode="auto">
          <a:xfrm>
            <a:off x="467798" y="1279328"/>
            <a:ext cx="8568952" cy="719138"/>
          </a:xfrm>
          <a:prstGeom prst="rect">
            <a:avLst/>
          </a:prstGeom>
          <a:solidFill>
            <a:srgbClr val="FFFFFF"/>
          </a:solidFill>
          <a:ln w="9525">
            <a:solidFill>
              <a:srgbClr val="000000"/>
            </a:solidFill>
            <a:miter lim="800000"/>
            <a:headEnd/>
            <a:tailEnd/>
          </a:ln>
        </p:spPr>
        <p:txBody>
          <a:bodyPr wrap="none"/>
          <a:lstStyle>
            <a:lvl1pPr>
              <a:tabLst>
                <a:tab pos="361950" algn="l"/>
              </a:tabLst>
              <a:defRPr sz="2800">
                <a:solidFill>
                  <a:schemeClr val="tx1"/>
                </a:solidFill>
                <a:latin typeface="Times New Roman" panose="02020603050405020304" pitchFamily="18" charset="0"/>
                <a:ea typeface="ＭＳ Ｐゴシック" panose="020B0600070205080204" pitchFamily="34" charset="-128"/>
              </a:defRPr>
            </a:lvl1pPr>
            <a:lvl2pPr marL="742950" indent="-285750">
              <a:tabLst>
                <a:tab pos="361950" algn="l"/>
              </a:tabLst>
              <a:defRPr sz="2800">
                <a:solidFill>
                  <a:schemeClr val="tx1"/>
                </a:solidFill>
                <a:latin typeface="Times New Roman" panose="02020603050405020304" pitchFamily="18" charset="0"/>
                <a:ea typeface="ＭＳ Ｐゴシック" panose="020B0600070205080204" pitchFamily="34" charset="-128"/>
              </a:defRPr>
            </a:lvl2pPr>
            <a:lvl3pPr marL="1143000" indent="-228600">
              <a:tabLst>
                <a:tab pos="361950" algn="l"/>
              </a:tabLst>
              <a:defRPr sz="2800">
                <a:solidFill>
                  <a:schemeClr val="tx1"/>
                </a:solidFill>
                <a:latin typeface="Times New Roman" panose="02020603050405020304" pitchFamily="18" charset="0"/>
                <a:ea typeface="ＭＳ Ｐゴシック" panose="020B0600070205080204" pitchFamily="34" charset="-128"/>
              </a:defRPr>
            </a:lvl3pPr>
            <a:lvl4pPr marL="1600200" indent="-228600">
              <a:tabLst>
                <a:tab pos="361950" algn="l"/>
              </a:tabLst>
              <a:defRPr sz="2800">
                <a:solidFill>
                  <a:schemeClr val="tx1"/>
                </a:solidFill>
                <a:latin typeface="Times New Roman" panose="02020603050405020304" pitchFamily="18" charset="0"/>
                <a:ea typeface="ＭＳ Ｐゴシック" panose="020B0600070205080204" pitchFamily="34" charset="-128"/>
              </a:defRPr>
            </a:lvl4pPr>
            <a:lvl5pPr marL="2057400" indent="-228600">
              <a:tabLst>
                <a:tab pos="361950" algn="l"/>
              </a:tabLst>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tabLst>
                <a:tab pos="361950" algn="l"/>
              </a:tabLs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tabLst>
                <a:tab pos="361950" algn="l"/>
              </a:tabLs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tabLst>
                <a:tab pos="361950" algn="l"/>
              </a:tabLs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tabLst>
                <a:tab pos="361950" algn="l"/>
              </a:tabLst>
              <a:defRPr sz="28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tab pos="361950" algn="l"/>
              </a:tabLst>
              <a:defRPr/>
            </a:pPr>
            <a:endParaRPr kumimoji="0" lang="fr-BE" altLang="fr-FR" sz="1600" b="1" i="0" u="none" strike="noStrike" kern="0" cap="none" spc="0" normalizeH="0" baseline="0" noProof="0" dirty="0">
              <a:ln>
                <a:noFill/>
              </a:ln>
              <a:solidFill>
                <a:srgbClr val="800000"/>
              </a:solidFill>
              <a:effectLst/>
              <a:uLnTx/>
              <a:uFillTx/>
              <a:latin typeface="Calibri" panose="020F0502020204030204" pitchFamily="34" charset="0"/>
              <a:cs typeface="Calibri" panose="020F0502020204030204" pitchFamily="34" charset="0"/>
            </a:endParaRPr>
          </a:p>
          <a:p>
            <a:pPr eaLnBrk="1" fontAlgn="auto" hangingPunct="1">
              <a:lnSpc>
                <a:spcPct val="115000"/>
              </a:lnSpc>
              <a:spcBef>
                <a:spcPts val="0"/>
              </a:spcBef>
              <a:spcAft>
                <a:spcPts val="0"/>
              </a:spcAft>
              <a:tabLst>
                <a:tab pos="361950" algn="l"/>
              </a:tabLst>
              <a:defRPr/>
            </a:pPr>
            <a:r>
              <a:rPr kumimoji="0" lang="fr-BE" altLang="fr-FR" sz="1600" b="1" i="0" u="none" strike="noStrike" kern="0" cap="none" spc="0" normalizeH="0" baseline="0" noProof="0" dirty="0">
                <a:ln>
                  <a:noFill/>
                </a:ln>
                <a:solidFill>
                  <a:srgbClr val="80000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IV.	</a:t>
            </a:r>
            <a:r>
              <a:rPr lang="fr-BE" sz="1600" b="1" kern="0" dirty="0">
                <a:solidFill>
                  <a:srgbClr val="8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LES PLUS-VALUES SUR ACTIONS TAXABLES COMME REVENUS DIVERS (analyse)</a:t>
            </a:r>
          </a:p>
          <a:p>
            <a:pPr eaLnBrk="1" fontAlgn="auto" hangingPunct="1">
              <a:spcBef>
                <a:spcPts val="0"/>
              </a:spcBef>
              <a:spcAft>
                <a:spcPts val="0"/>
              </a:spcAft>
              <a:tabLst>
                <a:tab pos="361950" algn="l"/>
              </a:tabLst>
              <a:defRPr/>
            </a:pPr>
            <a:endParaRPr lang="fr-BE" sz="1600" b="1" kern="0" dirty="0">
              <a:solidFill>
                <a:srgbClr val="8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tab pos="361950" algn="l"/>
              </a:tabLst>
              <a:defRPr/>
            </a:pPr>
            <a:endParaRPr kumimoji="0" lang="fr-BE" altLang="fr-FR"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8930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683568" y="764704"/>
            <a:ext cx="8135888" cy="5040313"/>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ZoneTexte 4">
            <a:extLst>
              <a:ext uri="{FF2B5EF4-FFF2-40B4-BE49-F238E27FC236}">
                <a16:creationId xmlns:a16="http://schemas.microsoft.com/office/drawing/2014/main" id="{804BEEED-95F5-40BE-A941-1914D8ED9C01}"/>
              </a:ext>
            </a:extLst>
          </p:cNvPr>
          <p:cNvSpPr txBox="1"/>
          <p:nvPr/>
        </p:nvSpPr>
        <p:spPr>
          <a:xfrm>
            <a:off x="467036" y="1052984"/>
            <a:ext cx="8569460" cy="4782591"/>
          </a:xfrm>
          <a:prstGeom prst="rect">
            <a:avLst/>
          </a:prstGeom>
          <a:noFill/>
        </p:spPr>
        <p:txBody>
          <a:bodyPr wrap="square">
            <a:spAutoFit/>
          </a:bodyPr>
          <a:lstStyle/>
          <a:p>
            <a:pPr lvl="0" algn="just">
              <a:lnSpc>
                <a:spcPct val="115000"/>
              </a:lnSpc>
              <a:spcAft>
                <a:spcPts val="1000"/>
              </a:spcAft>
              <a:tabLst>
                <a:tab pos="352425" algn="l"/>
              </a:tabLst>
            </a:pPr>
            <a:r>
              <a:rPr lang="fr-FR" sz="1600" b="1" dirty="0">
                <a:effectLst/>
                <a:latin typeface="Calibri" panose="020F0502020204030204" pitchFamily="34" charset="0"/>
                <a:ea typeface="Calibri" panose="020F0502020204030204" pitchFamily="34" charset="0"/>
                <a:cs typeface="Calibri" panose="020F0502020204030204" pitchFamily="34" charset="0"/>
              </a:rPr>
              <a:t>B.	</a:t>
            </a:r>
            <a:r>
              <a:rPr lang="fr-FR" sz="1600" b="1" u="sng" dirty="0">
                <a:effectLst/>
                <a:latin typeface="Calibri" panose="020F0502020204030204" pitchFamily="34" charset="0"/>
                <a:ea typeface="Calibri" panose="020F0502020204030204" pitchFamily="34" charset="0"/>
                <a:cs typeface="Calibri" panose="020F0502020204030204" pitchFamily="34" charset="0"/>
              </a:rPr>
              <a:t>COMMENTAIRE ADMINISTRATIF : </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tabLst>
                <a:tab pos="265430" algn="l"/>
              </a:tabLst>
            </a:pPr>
            <a:r>
              <a:rPr lang="fr-FR" sz="1600" dirty="0">
                <a:effectLst/>
                <a:latin typeface="Calibri" panose="020F0502020204030204" pitchFamily="34" charset="0"/>
                <a:ea typeface="Calibri" panose="020F0502020204030204" pitchFamily="34" charset="0"/>
                <a:cs typeface="Calibri" panose="020F0502020204030204" pitchFamily="34" charset="0"/>
              </a:rPr>
              <a:t> </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tabLst>
                <a:tab pos="265430" algn="l"/>
              </a:tabLst>
            </a:pPr>
            <a:r>
              <a:rPr lang="fr-FR" sz="1600" dirty="0">
                <a:effectLst/>
                <a:latin typeface="Calibri" panose="020F0502020204030204" pitchFamily="34" charset="0"/>
                <a:ea typeface="Calibri" panose="020F0502020204030204" pitchFamily="34" charset="0"/>
                <a:cs typeface="Calibri" panose="020F0502020204030204" pitchFamily="34" charset="0"/>
              </a:rPr>
              <a:t> «</a:t>
            </a:r>
            <a:r>
              <a:rPr lang="fr-FR" sz="1600" i="1" dirty="0">
                <a:effectLst/>
                <a:latin typeface="Calibri" panose="020F0502020204030204" pitchFamily="34" charset="0"/>
                <a:ea typeface="Calibri" panose="020F0502020204030204" pitchFamily="34" charset="0"/>
                <a:cs typeface="Calibri" panose="020F0502020204030204" pitchFamily="34" charset="0"/>
              </a:rPr>
              <a:t> il ressort de ce texte que des opérations peuvent être considérées comme s’intégrant dans le cadre de la gestion normale d’un patrimoine privé visé à l’article 90, 1° C.I.R. 1992, que si elles remplissent simultanément les deux conditions suivantes : </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tabLst>
                <a:tab pos="265430" algn="l"/>
              </a:tabLst>
            </a:pPr>
            <a:r>
              <a:rPr lang="fr-FR" sz="1600" i="1" dirty="0">
                <a:effectLst/>
                <a:latin typeface="Calibri" panose="020F0502020204030204" pitchFamily="34" charset="0"/>
                <a:ea typeface="Calibri" panose="020F0502020204030204" pitchFamily="34" charset="0"/>
                <a:cs typeface="Calibri" panose="020F0502020204030204" pitchFamily="34" charset="0"/>
              </a:rPr>
              <a:t> </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marL="361950" indent="-361950" algn="just">
              <a:lnSpc>
                <a:spcPct val="115000"/>
              </a:lnSpc>
              <a:spcAft>
                <a:spcPts val="1000"/>
              </a:spcAft>
              <a:tabLst>
                <a:tab pos="352425" algn="l"/>
                <a:tab pos="719138" algn="l"/>
              </a:tabLst>
            </a:pPr>
            <a:r>
              <a:rPr lang="fr-FR" sz="1600" i="1" dirty="0">
                <a:effectLst/>
                <a:latin typeface="Calibri" panose="020F0502020204030204" pitchFamily="34" charset="0"/>
                <a:ea typeface="Calibri" panose="020F0502020204030204" pitchFamily="34" charset="0"/>
                <a:cs typeface="Calibri" panose="020F0502020204030204" pitchFamily="34" charset="0"/>
              </a:rPr>
              <a:t>1°	être relatives à des biens immobiliers, valeurs de portefeuille et objets mobiliers, c.-à-d. </a:t>
            </a:r>
            <a:r>
              <a:rPr lang="fr-FR" sz="1600" b="1" i="1" dirty="0">
                <a:effectLst/>
                <a:latin typeface="Calibri" panose="020F0502020204030204" pitchFamily="34" charset="0"/>
                <a:ea typeface="Calibri" panose="020F0502020204030204" pitchFamily="34" charset="0"/>
                <a:cs typeface="Calibri" panose="020F0502020204030204" pitchFamily="34" charset="0"/>
              </a:rPr>
              <a:t>des biens déterminés par la loi, normalement compris dans un patrimoine privé</a:t>
            </a:r>
            <a:r>
              <a:rPr lang="fr-FR" sz="1600" i="1" dirty="0">
                <a:effectLst/>
                <a:latin typeface="Calibri" panose="020F0502020204030204" pitchFamily="34" charset="0"/>
                <a:ea typeface="Calibri" panose="020F0502020204030204" pitchFamily="34" charset="0"/>
                <a:cs typeface="Calibri" panose="020F0502020204030204" pitchFamily="34" charset="0"/>
              </a:rPr>
              <a:t> ;</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marL="361950" indent="-361950" algn="just">
              <a:lnSpc>
                <a:spcPct val="115000"/>
              </a:lnSpc>
              <a:spcAft>
                <a:spcPts val="1000"/>
              </a:spcAft>
              <a:tabLst>
                <a:tab pos="265430" algn="l"/>
              </a:tabLst>
            </a:pPr>
            <a:r>
              <a:rPr lang="fr-FR" sz="1600" i="1" dirty="0">
                <a:effectLst/>
                <a:latin typeface="Calibri" panose="020F0502020204030204" pitchFamily="34" charset="0"/>
                <a:ea typeface="Calibri" panose="020F0502020204030204" pitchFamily="34" charset="0"/>
                <a:cs typeface="Calibri" panose="020F0502020204030204" pitchFamily="34" charset="0"/>
              </a:rPr>
              <a:t> </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marL="361950" indent="-361950" algn="just">
              <a:lnSpc>
                <a:spcPct val="115000"/>
              </a:lnSpc>
              <a:spcAft>
                <a:spcPts val="1000"/>
              </a:spcAft>
              <a:tabLst>
                <a:tab pos="352425" algn="l"/>
                <a:tab pos="719138" algn="l"/>
              </a:tabLst>
            </a:pPr>
            <a:r>
              <a:rPr lang="fr-FR" sz="1600" i="1" dirty="0">
                <a:effectLst/>
                <a:latin typeface="Calibri" panose="020F0502020204030204" pitchFamily="34" charset="0"/>
                <a:ea typeface="Calibri" panose="020F0502020204030204" pitchFamily="34" charset="0"/>
                <a:cs typeface="Calibri" panose="020F0502020204030204" pitchFamily="34" charset="0"/>
              </a:rPr>
              <a:t>2°	constituer des actes qu’un bon père de famille accomplit habituellement en vue de l’accroissement ou de la conservation d’un patrimoine défini au 1</a:t>
            </a:r>
            <a:r>
              <a:rPr lang="fr-FR" sz="1600" dirty="0">
                <a:effectLst/>
                <a:latin typeface="Calibri" panose="020F0502020204030204" pitchFamily="34" charset="0"/>
                <a:ea typeface="Calibri" panose="020F0502020204030204" pitchFamily="34" charset="0"/>
                <a:cs typeface="Calibri" panose="020F0502020204030204" pitchFamily="34" charset="0"/>
              </a:rPr>
              <a:t>° » (Com. IR/1992, 90/5).</a:t>
            </a:r>
          </a:p>
          <a:p>
            <a:pPr algn="just">
              <a:lnSpc>
                <a:spcPct val="115000"/>
              </a:lnSpc>
              <a:spcAft>
                <a:spcPts val="1000"/>
              </a:spcAft>
              <a:tabLst>
                <a:tab pos="265430" algn="l"/>
              </a:tabLst>
            </a:pPr>
            <a:endParaRPr lang="fr-FR" sz="1600" dirty="0">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tabLst>
                <a:tab pos="265430" algn="l"/>
              </a:tabLst>
            </a:pPr>
            <a:endParaRPr lang="fr-BE" sz="1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2605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BE743E4-4FA2-41EE-ADC5-64A2A63B369C}"/>
              </a:ext>
            </a:extLst>
          </p:cNvPr>
          <p:cNvSpPr>
            <a:spLocks noGrp="1"/>
          </p:cNvSpPr>
          <p:nvPr>
            <p:ph idx="1"/>
          </p:nvPr>
        </p:nvSpPr>
        <p:spPr bwMode="auto">
          <a:xfrm>
            <a:off x="467545" y="1507134"/>
            <a:ext cx="8568952" cy="42981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00050" indent="-400050" algn="just">
              <a:buFontTx/>
              <a:buNone/>
            </a:pPr>
            <a:endParaRPr lang="fr-BE" altLang="fr-FR" sz="1400" b="1" u="sng" dirty="0">
              <a:latin typeface="Calibri" panose="020F0502020204030204" pitchFamily="34" charset="0"/>
              <a:ea typeface="ＭＳ Ｐゴシック" panose="020B0600070205080204" pitchFamily="34" charset="-128"/>
              <a:cs typeface="Calibri" panose="020F0502020204030204" pitchFamily="34" charset="0"/>
            </a:endParaRPr>
          </a:p>
          <a:p>
            <a:pPr marL="400050" indent="-400050" algn="just">
              <a:buFontTx/>
              <a:buNone/>
            </a:pPr>
            <a:endParaRPr lang="fr-BE" altLang="fr-FR" sz="1600" b="1" u="sng" dirty="0">
              <a:latin typeface="Calibri" panose="020F0502020204030204" pitchFamily="34" charset="0"/>
              <a:ea typeface="ＭＳ Ｐゴシック" panose="020B0600070205080204" pitchFamily="34" charset="-128"/>
              <a:cs typeface="Calibri" panose="020F0502020204030204" pitchFamily="34" charset="0"/>
            </a:endParaRPr>
          </a:p>
          <a:p>
            <a:pPr marL="0" indent="0">
              <a:buFontTx/>
              <a:buNone/>
              <a:tabLst>
                <a:tab pos="719138" algn="l"/>
              </a:tabLst>
              <a:defRPr/>
            </a:pPr>
            <a:r>
              <a:rPr lang="fr-BE" altLang="fr-FR" sz="1600" dirty="0">
                <a:latin typeface="Calibri" panose="020F0502020204030204" pitchFamily="34" charset="0"/>
                <a:ea typeface="ＭＳ Ｐゴシック" panose="020B0600070205080204" pitchFamily="34" charset="-128"/>
                <a:cs typeface="Calibri" panose="020F0502020204030204" pitchFamily="34" charset="0"/>
              </a:rPr>
              <a:t>OBJET DE L’EXPOSE : </a:t>
            </a:r>
          </a:p>
          <a:p>
            <a:pPr marL="0" indent="0">
              <a:buFontTx/>
              <a:buNone/>
              <a:tabLst>
                <a:tab pos="719138" algn="l"/>
              </a:tabLst>
              <a:defRPr/>
            </a:pPr>
            <a:endParaRPr lang="fr-BE" altLang="fr-FR" sz="1600" dirty="0">
              <a:latin typeface="Calibri" panose="020F0502020204030204" pitchFamily="34" charset="0"/>
              <a:ea typeface="ＭＳ Ｐゴシック" panose="020B0600070205080204" pitchFamily="34" charset="-128"/>
              <a:cs typeface="Calibri" panose="020F0502020204030204" pitchFamily="34" charset="0"/>
            </a:endParaRPr>
          </a:p>
          <a:p>
            <a:pPr marL="361950" indent="-361950">
              <a:buFontTx/>
              <a:buNone/>
              <a:tabLst>
                <a:tab pos="719138" algn="l"/>
              </a:tabLst>
              <a:defRPr/>
            </a:pPr>
            <a:r>
              <a:rPr lang="fr-BE" altLang="fr-FR" sz="1600" dirty="0">
                <a:latin typeface="Calibri" panose="020F0502020204030204" pitchFamily="34" charset="0"/>
                <a:ea typeface="ＭＳ Ｐゴシック" panose="020B0600070205080204" pitchFamily="34" charset="-128"/>
                <a:cs typeface="Calibri" panose="020F0502020204030204" pitchFamily="34" charset="0"/>
              </a:rPr>
              <a:t>	- 	PLUS-VALUES SUR ACTIONS</a:t>
            </a:r>
          </a:p>
          <a:p>
            <a:pPr marL="361950" indent="-361950">
              <a:buFontTx/>
              <a:buNone/>
              <a:tabLst>
                <a:tab pos="719138" algn="l"/>
              </a:tabLst>
              <a:defRPr/>
            </a:pPr>
            <a:endParaRPr lang="fr-BE" altLang="fr-FR" sz="1600" dirty="0">
              <a:latin typeface="Calibri" panose="020F0502020204030204" pitchFamily="34" charset="0"/>
              <a:ea typeface="ＭＳ Ｐゴシック" panose="020B0600070205080204" pitchFamily="34" charset="-128"/>
              <a:cs typeface="Calibri" panose="020F0502020204030204" pitchFamily="34" charset="0"/>
            </a:endParaRPr>
          </a:p>
          <a:p>
            <a:pPr marL="361950" indent="-361950">
              <a:buFontTx/>
              <a:buNone/>
              <a:tabLst>
                <a:tab pos="719138" algn="l"/>
              </a:tabLst>
              <a:defRPr/>
            </a:pPr>
            <a:r>
              <a:rPr lang="fr-BE" altLang="fr-FR" sz="1600" dirty="0">
                <a:latin typeface="Calibri" panose="020F0502020204030204" pitchFamily="34" charset="0"/>
                <a:ea typeface="ＭＳ Ｐゴシック" panose="020B0600070205080204" pitchFamily="34" charset="-128"/>
                <a:cs typeface="Calibri" panose="020F0502020204030204" pitchFamily="34" charset="0"/>
              </a:rPr>
              <a:t>	- 	PLUS-VALUES IMMOBILIERES </a:t>
            </a:r>
          </a:p>
          <a:p>
            <a:pPr marL="400050" indent="-400050" algn="just">
              <a:buFontTx/>
              <a:buNone/>
            </a:pPr>
            <a:endParaRPr lang="fr-BE" altLang="fr-FR" sz="1400" dirty="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 name="Rectangle 1">
            <a:extLst>
              <a:ext uri="{FF2B5EF4-FFF2-40B4-BE49-F238E27FC236}">
                <a16:creationId xmlns:a16="http://schemas.microsoft.com/office/drawing/2014/main" id="{7330E3A1-BBD7-43DD-972B-E348AC084BA4}"/>
              </a:ext>
            </a:extLst>
          </p:cNvPr>
          <p:cNvSpPr>
            <a:spLocks noChangeArrowheads="1"/>
          </p:cNvSpPr>
          <p:nvPr/>
        </p:nvSpPr>
        <p:spPr bwMode="auto">
          <a:xfrm>
            <a:off x="467545" y="785205"/>
            <a:ext cx="8568952" cy="719138"/>
          </a:xfrm>
          <a:prstGeom prst="rect">
            <a:avLst/>
          </a:prstGeom>
          <a:solidFill>
            <a:srgbClr val="FFFFFF"/>
          </a:solidFill>
          <a:ln w="9525">
            <a:solidFill>
              <a:srgbClr val="000000"/>
            </a:solidFill>
            <a:miter lim="800000"/>
            <a:headEnd/>
            <a:tailEnd/>
          </a:ln>
        </p:spPr>
        <p:txBody>
          <a:bodyPr wrap="none"/>
          <a:lstStyle>
            <a:lvl1pPr>
              <a:tabLst>
                <a:tab pos="361950" algn="l"/>
              </a:tabLst>
              <a:defRPr sz="2800">
                <a:solidFill>
                  <a:schemeClr val="tx1"/>
                </a:solidFill>
                <a:latin typeface="Times New Roman" panose="02020603050405020304" pitchFamily="18" charset="0"/>
                <a:ea typeface="ＭＳ Ｐゴシック" panose="020B0600070205080204" pitchFamily="34" charset="-128"/>
              </a:defRPr>
            </a:lvl1pPr>
            <a:lvl2pPr marL="742950" indent="-285750">
              <a:tabLst>
                <a:tab pos="361950" algn="l"/>
              </a:tabLst>
              <a:defRPr sz="2800">
                <a:solidFill>
                  <a:schemeClr val="tx1"/>
                </a:solidFill>
                <a:latin typeface="Times New Roman" panose="02020603050405020304" pitchFamily="18" charset="0"/>
                <a:ea typeface="ＭＳ Ｐゴシック" panose="020B0600070205080204" pitchFamily="34" charset="-128"/>
              </a:defRPr>
            </a:lvl2pPr>
            <a:lvl3pPr marL="1143000" indent="-228600">
              <a:tabLst>
                <a:tab pos="361950" algn="l"/>
              </a:tabLst>
              <a:defRPr sz="2800">
                <a:solidFill>
                  <a:schemeClr val="tx1"/>
                </a:solidFill>
                <a:latin typeface="Times New Roman" panose="02020603050405020304" pitchFamily="18" charset="0"/>
                <a:ea typeface="ＭＳ Ｐゴシック" panose="020B0600070205080204" pitchFamily="34" charset="-128"/>
              </a:defRPr>
            </a:lvl3pPr>
            <a:lvl4pPr marL="1600200" indent="-228600">
              <a:tabLst>
                <a:tab pos="361950" algn="l"/>
              </a:tabLst>
              <a:defRPr sz="2800">
                <a:solidFill>
                  <a:schemeClr val="tx1"/>
                </a:solidFill>
                <a:latin typeface="Times New Roman" panose="02020603050405020304" pitchFamily="18" charset="0"/>
                <a:ea typeface="ＭＳ Ｐゴシック" panose="020B0600070205080204" pitchFamily="34" charset="-128"/>
              </a:defRPr>
            </a:lvl4pPr>
            <a:lvl5pPr marL="2057400" indent="-228600">
              <a:tabLst>
                <a:tab pos="361950" algn="l"/>
              </a:tabLst>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tabLst>
                <a:tab pos="361950" algn="l"/>
              </a:tabLs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tabLst>
                <a:tab pos="361950" algn="l"/>
              </a:tabLs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tabLst>
                <a:tab pos="361950" algn="l"/>
              </a:tabLs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tabLst>
                <a:tab pos="361950" algn="l"/>
              </a:tabLst>
              <a:defRPr sz="28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tab pos="361950" algn="l"/>
              </a:tabLst>
              <a:defRPr/>
            </a:pPr>
            <a:endParaRPr kumimoji="0" lang="fr-BE" altLang="fr-FR" sz="1600" b="1" i="0" u="none" strike="noStrike" kern="0" cap="none" spc="0" normalizeH="0" baseline="0" noProof="0" dirty="0">
              <a:ln>
                <a:noFill/>
              </a:ln>
              <a:solidFill>
                <a:srgbClr val="800000"/>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tab pos="361950" algn="l"/>
              </a:tabLst>
              <a:defRPr/>
            </a:pPr>
            <a:r>
              <a:rPr kumimoji="0" lang="fr-BE" altLang="fr-FR" sz="1600" b="1" i="0" u="none" strike="noStrike" kern="0" cap="none" spc="0" normalizeH="0" baseline="0" noProof="0" dirty="0">
                <a:ln>
                  <a:noFill/>
                </a:ln>
                <a:solidFill>
                  <a:srgbClr val="80000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I.	INTRODUCTION</a:t>
            </a:r>
          </a:p>
          <a:p>
            <a:pPr marL="0" marR="0" lvl="0" indent="0" algn="ctr" defTabSz="914400" eaLnBrk="1" fontAlgn="auto" latinLnBrk="0" hangingPunct="1">
              <a:lnSpc>
                <a:spcPct val="100000"/>
              </a:lnSpc>
              <a:spcBef>
                <a:spcPts val="0"/>
              </a:spcBef>
              <a:spcAft>
                <a:spcPts val="0"/>
              </a:spcAft>
              <a:buClrTx/>
              <a:buSzTx/>
              <a:buFontTx/>
              <a:buNone/>
              <a:tabLst>
                <a:tab pos="361950" algn="l"/>
              </a:tabLst>
              <a:defRPr/>
            </a:pPr>
            <a:endParaRPr kumimoji="0" lang="fr-BE" altLang="fr-FR"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683568" y="764704"/>
            <a:ext cx="8135888" cy="5040313"/>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ZoneTexte 4">
            <a:extLst>
              <a:ext uri="{FF2B5EF4-FFF2-40B4-BE49-F238E27FC236}">
                <a16:creationId xmlns:a16="http://schemas.microsoft.com/office/drawing/2014/main" id="{804BEEED-95F5-40BE-A941-1914D8ED9C01}"/>
              </a:ext>
            </a:extLst>
          </p:cNvPr>
          <p:cNvSpPr txBox="1"/>
          <p:nvPr/>
        </p:nvSpPr>
        <p:spPr>
          <a:xfrm>
            <a:off x="467036" y="1052984"/>
            <a:ext cx="8569460" cy="4472763"/>
          </a:xfrm>
          <a:prstGeom prst="rect">
            <a:avLst/>
          </a:prstGeom>
          <a:noFill/>
        </p:spPr>
        <p:txBody>
          <a:bodyPr wrap="square">
            <a:spAutoFit/>
          </a:bodyPr>
          <a:lstStyle/>
          <a:p>
            <a:pPr algn="just">
              <a:lnSpc>
                <a:spcPct val="115000"/>
              </a:lnSpc>
              <a:spcAft>
                <a:spcPts val="1000"/>
              </a:spcAft>
            </a:pPr>
            <a:r>
              <a:rPr lang="fr-FR" sz="1600"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lvl="0" algn="just">
              <a:lnSpc>
                <a:spcPct val="115000"/>
              </a:lnSpc>
              <a:spcAft>
                <a:spcPts val="1000"/>
              </a:spcAft>
              <a:tabLst>
                <a:tab pos="352425" algn="l"/>
              </a:tabLst>
            </a:pPr>
            <a:r>
              <a:rPr lang="fr-FR" sz="1600" b="1" dirty="0">
                <a:effectLst/>
                <a:latin typeface="Calibri" panose="020F0502020204030204" pitchFamily="34" charset="0"/>
                <a:ea typeface="Calibri" panose="020F0502020204030204" pitchFamily="34" charset="0"/>
                <a:cs typeface="Calibri" panose="020F0502020204030204" pitchFamily="34" charset="0"/>
              </a:rPr>
              <a:t>C.	</a:t>
            </a:r>
            <a:r>
              <a:rPr lang="fr-FR" sz="1600" b="1" u="sng" dirty="0">
                <a:effectLst/>
                <a:latin typeface="Calibri" panose="020F0502020204030204" pitchFamily="34" charset="0"/>
                <a:ea typeface="Calibri" panose="020F0502020204030204" pitchFamily="34" charset="0"/>
                <a:cs typeface="Calibri" panose="020F0502020204030204" pitchFamily="34" charset="0"/>
              </a:rPr>
              <a:t>PRINCIPAUX CRITERES RETENUS PAR LA JURISPRUDENCE</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tabLst>
                <a:tab pos="265430" algn="l"/>
              </a:tabLst>
            </a:pPr>
            <a:r>
              <a:rPr lang="fr-FR" sz="1600" b="1" dirty="0">
                <a:effectLst/>
                <a:latin typeface="Calibri" panose="020F0502020204030204" pitchFamily="34" charset="0"/>
                <a:ea typeface="Calibri" panose="020F0502020204030204" pitchFamily="34" charset="0"/>
                <a:cs typeface="Calibri" panose="020F0502020204030204" pitchFamily="34" charset="0"/>
              </a:rPr>
              <a:t> </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marL="352425" indent="-352425" algn="just">
              <a:lnSpc>
                <a:spcPct val="115000"/>
              </a:lnSpc>
              <a:spcAft>
                <a:spcPts val="1000"/>
              </a:spcAft>
              <a:tabLst>
                <a:tab pos="352425" algn="l"/>
              </a:tabLst>
            </a:pPr>
            <a:r>
              <a:rPr lang="fr-FR" sz="1600" dirty="0">
                <a:effectLst/>
                <a:latin typeface="Calibri" panose="020F0502020204030204" pitchFamily="34" charset="0"/>
                <a:ea typeface="Calibri" panose="020F0502020204030204" pitchFamily="34" charset="0"/>
                <a:cs typeface="Calibri" panose="020F0502020204030204" pitchFamily="34" charset="0"/>
              </a:rPr>
              <a:t>- 	</a:t>
            </a:r>
            <a:r>
              <a:rPr lang="fr-FR" sz="1600" b="1" dirty="0">
                <a:effectLst/>
                <a:latin typeface="Calibri" panose="020F0502020204030204" pitchFamily="34" charset="0"/>
                <a:ea typeface="Calibri" panose="020F0502020204030204" pitchFamily="34" charset="0"/>
                <a:cs typeface="Calibri" panose="020F0502020204030204" pitchFamily="34" charset="0"/>
              </a:rPr>
              <a:t>Les circonstances de l'acquisition</a:t>
            </a:r>
            <a:r>
              <a:rPr lang="fr-FR" sz="1600" dirty="0">
                <a:effectLst/>
                <a:latin typeface="Calibri" panose="020F0502020204030204" pitchFamily="34" charset="0"/>
                <a:ea typeface="Calibri" panose="020F0502020204030204" pitchFamily="34" charset="0"/>
                <a:cs typeface="Calibri" panose="020F0502020204030204" pitchFamily="34" charset="0"/>
              </a:rPr>
              <a:t> : </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marL="352425" indent="-352425" algn="just">
              <a:lnSpc>
                <a:spcPct val="115000"/>
              </a:lnSpc>
              <a:spcAft>
                <a:spcPts val="1000"/>
              </a:spcAft>
              <a:tabLst>
                <a:tab pos="352425" algn="l"/>
              </a:tabLst>
            </a:pPr>
            <a:r>
              <a:rPr lang="fr-FR" sz="1600" dirty="0">
                <a:effectLst/>
                <a:latin typeface="Calibri" panose="020F0502020204030204" pitchFamily="34" charset="0"/>
                <a:ea typeface="Calibri" panose="020F0502020204030204" pitchFamily="34" charset="0"/>
                <a:cs typeface="Calibri" panose="020F0502020204030204" pitchFamily="34" charset="0"/>
              </a:rPr>
              <a:t>- 	</a:t>
            </a:r>
            <a:r>
              <a:rPr lang="fr-FR" sz="1600" b="1" dirty="0">
                <a:effectLst/>
                <a:latin typeface="Calibri" panose="020F0502020204030204" pitchFamily="34" charset="0"/>
                <a:ea typeface="Calibri" panose="020F0502020204030204" pitchFamily="34" charset="0"/>
                <a:cs typeface="Calibri" panose="020F0502020204030204" pitchFamily="34" charset="0"/>
              </a:rPr>
              <a:t>L'intention spéculative</a:t>
            </a:r>
            <a:r>
              <a:rPr lang="fr-FR" sz="1600" dirty="0">
                <a:effectLst/>
                <a:latin typeface="Calibri" panose="020F0502020204030204" pitchFamily="34" charset="0"/>
                <a:ea typeface="Calibri" panose="020F0502020204030204" pitchFamily="34" charset="0"/>
                <a:cs typeface="Calibri" panose="020F0502020204030204" pitchFamily="34" charset="0"/>
              </a:rPr>
              <a:t> : </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marL="352425" indent="-352425" algn="just">
              <a:lnSpc>
                <a:spcPct val="115000"/>
              </a:lnSpc>
              <a:spcAft>
                <a:spcPts val="1000"/>
              </a:spcAft>
              <a:tabLst>
                <a:tab pos="352425" algn="l"/>
              </a:tabLst>
            </a:pPr>
            <a:r>
              <a:rPr lang="fr-FR" sz="1600" dirty="0">
                <a:effectLst/>
                <a:latin typeface="Calibri" panose="020F0502020204030204" pitchFamily="34" charset="0"/>
                <a:ea typeface="Calibri" panose="020F0502020204030204" pitchFamily="34" charset="0"/>
                <a:cs typeface="Calibri" panose="020F0502020204030204" pitchFamily="34" charset="0"/>
              </a:rPr>
              <a:t>- 	</a:t>
            </a:r>
            <a:r>
              <a:rPr lang="fr-FR" sz="1600" b="1" dirty="0">
                <a:effectLst/>
                <a:latin typeface="Calibri" panose="020F0502020204030204" pitchFamily="34" charset="0"/>
                <a:ea typeface="Calibri" panose="020F0502020204030204" pitchFamily="34" charset="0"/>
                <a:cs typeface="Calibri" panose="020F0502020204030204" pitchFamily="34" charset="0"/>
              </a:rPr>
              <a:t>Le recours à l'emprunt</a:t>
            </a:r>
            <a:r>
              <a:rPr lang="fr-FR" sz="1600" dirty="0">
                <a:effectLst/>
                <a:latin typeface="Calibri" panose="020F0502020204030204" pitchFamily="34" charset="0"/>
                <a:ea typeface="Calibri" panose="020F0502020204030204" pitchFamily="34" charset="0"/>
                <a:cs typeface="Calibri" panose="020F0502020204030204" pitchFamily="34" charset="0"/>
              </a:rPr>
              <a:t> : </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marL="352425" indent="-352425" algn="just">
              <a:lnSpc>
                <a:spcPct val="115000"/>
              </a:lnSpc>
              <a:spcAft>
                <a:spcPts val="1000"/>
              </a:spcAft>
              <a:tabLst>
                <a:tab pos="352425" algn="l"/>
              </a:tabLst>
            </a:pPr>
            <a:r>
              <a:rPr lang="fr-FR" sz="1600" dirty="0">
                <a:effectLst/>
                <a:latin typeface="Calibri" panose="020F0502020204030204" pitchFamily="34" charset="0"/>
                <a:ea typeface="Calibri" panose="020F0502020204030204" pitchFamily="34" charset="0"/>
                <a:cs typeface="Calibri" panose="020F0502020204030204" pitchFamily="34" charset="0"/>
              </a:rPr>
              <a:t>- 	La valorisation du bien</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marL="352425" indent="-352425" algn="just">
              <a:lnSpc>
                <a:spcPct val="115000"/>
              </a:lnSpc>
              <a:spcAft>
                <a:spcPts val="1000"/>
              </a:spcAft>
              <a:tabLst>
                <a:tab pos="352425" algn="l"/>
              </a:tabLst>
            </a:pPr>
            <a:r>
              <a:rPr lang="fr-FR" sz="1600" dirty="0">
                <a:effectLst/>
                <a:latin typeface="Calibri" panose="020F0502020204030204" pitchFamily="34" charset="0"/>
                <a:ea typeface="Calibri" panose="020F0502020204030204" pitchFamily="34" charset="0"/>
                <a:cs typeface="Calibri" panose="020F0502020204030204" pitchFamily="34" charset="0"/>
              </a:rPr>
              <a:t>- 	</a:t>
            </a:r>
            <a:r>
              <a:rPr lang="fr-FR" sz="1600" b="1" dirty="0">
                <a:effectLst/>
                <a:latin typeface="Calibri" panose="020F0502020204030204" pitchFamily="34" charset="0"/>
                <a:ea typeface="Calibri" panose="020F0502020204030204" pitchFamily="34" charset="0"/>
                <a:cs typeface="Calibri" panose="020F0502020204030204" pitchFamily="34" charset="0"/>
              </a:rPr>
              <a:t>La chronologie des opérations</a:t>
            </a:r>
            <a:r>
              <a:rPr lang="fr-FR" sz="1600" dirty="0">
                <a:effectLst/>
                <a:latin typeface="Calibri" panose="020F0502020204030204" pitchFamily="34" charset="0"/>
                <a:ea typeface="Calibri" panose="020F0502020204030204" pitchFamily="34" charset="0"/>
                <a:cs typeface="Calibri" panose="020F0502020204030204" pitchFamily="34" charset="0"/>
              </a:rPr>
              <a:t> : </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marL="352425" indent="-352425" algn="just">
              <a:lnSpc>
                <a:spcPct val="115000"/>
              </a:lnSpc>
              <a:spcAft>
                <a:spcPts val="1000"/>
              </a:spcAft>
              <a:buFontTx/>
              <a:buChar char="-"/>
              <a:tabLst>
                <a:tab pos="352425" algn="l"/>
              </a:tabLst>
            </a:pPr>
            <a:r>
              <a:rPr lang="fr-FR" sz="1600" dirty="0">
                <a:effectLst/>
                <a:latin typeface="Calibri" panose="020F0502020204030204" pitchFamily="34" charset="0"/>
                <a:ea typeface="Calibri" panose="020F0502020204030204" pitchFamily="34" charset="0"/>
                <a:cs typeface="Calibri" panose="020F0502020204030204" pitchFamily="34" charset="0"/>
              </a:rPr>
              <a:t>Les moyens mis en œuvre</a:t>
            </a:r>
          </a:p>
          <a:p>
            <a:pPr marL="352425" indent="-352425" algn="just">
              <a:lnSpc>
                <a:spcPct val="115000"/>
              </a:lnSpc>
              <a:spcAft>
                <a:spcPts val="1000"/>
              </a:spcAft>
              <a:buFontTx/>
              <a:buChar char="-"/>
              <a:tabLst>
                <a:tab pos="352425" algn="l"/>
              </a:tabLst>
            </a:pPr>
            <a:endParaRPr lang="fr-FR" sz="1600" dirty="0">
              <a:latin typeface="Calibri" panose="020F0502020204030204" pitchFamily="34" charset="0"/>
              <a:ea typeface="Calibri" panose="020F0502020204030204" pitchFamily="34" charset="0"/>
              <a:cs typeface="Calibri" panose="020F0502020204030204" pitchFamily="34" charset="0"/>
            </a:endParaRPr>
          </a:p>
          <a:p>
            <a:pPr marL="352425" indent="-352425" algn="just">
              <a:lnSpc>
                <a:spcPct val="115000"/>
              </a:lnSpc>
              <a:spcAft>
                <a:spcPts val="1000"/>
              </a:spcAft>
              <a:buFontTx/>
              <a:buChar char="-"/>
              <a:tabLst>
                <a:tab pos="352425" algn="l"/>
              </a:tabLst>
            </a:pPr>
            <a:endParaRPr lang="fr-BE" sz="1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8821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683568" y="764704"/>
            <a:ext cx="8135888" cy="5040313"/>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ZoneTexte 4">
            <a:extLst>
              <a:ext uri="{FF2B5EF4-FFF2-40B4-BE49-F238E27FC236}">
                <a16:creationId xmlns:a16="http://schemas.microsoft.com/office/drawing/2014/main" id="{804BEEED-95F5-40BE-A941-1914D8ED9C01}"/>
              </a:ext>
            </a:extLst>
          </p:cNvPr>
          <p:cNvSpPr txBox="1"/>
          <p:nvPr/>
        </p:nvSpPr>
        <p:spPr>
          <a:xfrm>
            <a:off x="467036" y="1052984"/>
            <a:ext cx="8569460" cy="4910832"/>
          </a:xfrm>
          <a:prstGeom prst="rect">
            <a:avLst/>
          </a:prstGeom>
          <a:noFill/>
        </p:spPr>
        <p:txBody>
          <a:bodyPr wrap="square">
            <a:spAutoFit/>
          </a:bodyPr>
          <a:lstStyle/>
          <a:p>
            <a:pPr algn="just">
              <a:lnSpc>
                <a:spcPct val="115000"/>
              </a:lnSpc>
              <a:spcAft>
                <a:spcPts val="1000"/>
              </a:spcAft>
              <a:tabLst>
                <a:tab pos="361950" algn="l"/>
              </a:tabLst>
            </a:pPr>
            <a:r>
              <a:rPr lang="fr-FR" sz="1600" b="1" dirty="0">
                <a:effectLst/>
                <a:latin typeface="Calibri" panose="020F0502020204030204" pitchFamily="34" charset="0"/>
                <a:ea typeface="Calibri" panose="020F0502020204030204" pitchFamily="34" charset="0"/>
                <a:cs typeface="Calibri" panose="020F0502020204030204" pitchFamily="34" charset="0"/>
              </a:rPr>
              <a:t>D.	</a:t>
            </a:r>
            <a:r>
              <a:rPr lang="fr-FR" sz="1600" b="1" u="sng" dirty="0">
                <a:effectLst/>
                <a:latin typeface="Calibri" panose="020F0502020204030204" pitchFamily="34" charset="0"/>
                <a:ea typeface="Calibri" panose="020F0502020204030204" pitchFamily="34" charset="0"/>
                <a:cs typeface="Calibri" panose="020F0502020204030204" pitchFamily="34" charset="0"/>
              </a:rPr>
              <a:t>CRITERES A PRENDRE EN COMPTE</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tabLst>
                <a:tab pos="265430" algn="l"/>
              </a:tabLst>
            </a:pPr>
            <a:r>
              <a:rPr lang="fr-FR" sz="1600" dirty="0">
                <a:effectLst/>
                <a:latin typeface="Calibri" panose="020F0502020204030204" pitchFamily="34" charset="0"/>
                <a:ea typeface="Calibri" panose="020F0502020204030204" pitchFamily="34" charset="0"/>
                <a:cs typeface="Calibri" panose="020F0502020204030204" pitchFamily="34" charset="0"/>
              </a:rPr>
              <a:t>Ni l’article 90 1°, ni l’article 90 9° CIR/92 ne définissent ce qu’il y a lieu d’entendre par « </a:t>
            </a:r>
            <a:r>
              <a:rPr lang="fr-FR" sz="1600" i="1" dirty="0">
                <a:effectLst/>
                <a:latin typeface="Calibri" panose="020F0502020204030204" pitchFamily="34" charset="0"/>
                <a:ea typeface="Calibri" panose="020F0502020204030204" pitchFamily="34" charset="0"/>
                <a:cs typeface="Calibri" panose="020F0502020204030204" pitchFamily="34" charset="0"/>
              </a:rPr>
              <a:t>gestion normale d’un patrimoine privé</a:t>
            </a:r>
            <a:r>
              <a:rPr lang="fr-FR" sz="1600" dirty="0">
                <a:effectLst/>
                <a:latin typeface="Calibri" panose="020F0502020204030204" pitchFamily="34" charset="0"/>
                <a:ea typeface="Calibri" panose="020F0502020204030204" pitchFamily="34" charset="0"/>
                <a:cs typeface="Calibri" panose="020F0502020204030204" pitchFamily="34" charset="0"/>
              </a:rPr>
              <a:t> » qui est l’élément déterminant pour appréhender si la plus-value réalisée est ou non taxable.</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tabLst>
                <a:tab pos="265430" algn="l"/>
              </a:tabLst>
            </a:pPr>
            <a:r>
              <a:rPr lang="fr-FR" sz="1600" dirty="0">
                <a:effectLst/>
                <a:latin typeface="Calibri" panose="020F0502020204030204" pitchFamily="34" charset="0"/>
                <a:ea typeface="Calibri" panose="020F0502020204030204" pitchFamily="34" charset="0"/>
                <a:cs typeface="Calibri" panose="020F0502020204030204" pitchFamily="34" charset="0"/>
              </a:rPr>
              <a:t> </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tabLst>
                <a:tab pos="265430" algn="l"/>
              </a:tabLst>
            </a:pPr>
            <a:r>
              <a:rPr lang="fr-FR" sz="1600" dirty="0">
                <a:effectLst/>
                <a:latin typeface="Calibri" panose="020F0502020204030204" pitchFamily="34" charset="0"/>
                <a:ea typeface="Calibri" panose="020F0502020204030204" pitchFamily="34" charset="0"/>
                <a:cs typeface="Calibri" panose="020F0502020204030204" pitchFamily="34" charset="0"/>
              </a:rPr>
              <a:t>Aucun texte légal ne définit la gestion normale du patrimoine privé.</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tabLst>
                <a:tab pos="265430" algn="l"/>
              </a:tabLst>
            </a:pPr>
            <a:r>
              <a:rPr lang="fr-FR" sz="1600" dirty="0">
                <a:effectLst/>
                <a:latin typeface="Calibri" panose="020F0502020204030204" pitchFamily="34" charset="0"/>
                <a:ea typeface="Calibri" panose="020F0502020204030204" pitchFamily="34" charset="0"/>
                <a:cs typeface="Calibri" panose="020F0502020204030204" pitchFamily="34" charset="0"/>
              </a:rPr>
              <a:t> </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tabLst>
                <a:tab pos="265430" algn="l"/>
              </a:tabLst>
            </a:pPr>
            <a:r>
              <a:rPr lang="fr-FR" sz="1600" dirty="0">
                <a:effectLst/>
                <a:latin typeface="Calibri" panose="020F0502020204030204" pitchFamily="34" charset="0"/>
                <a:ea typeface="Calibri" panose="020F0502020204030204" pitchFamily="34" charset="0"/>
                <a:cs typeface="Calibri" panose="020F0502020204030204" pitchFamily="34" charset="0"/>
              </a:rPr>
              <a:t>Les deux critères déterminant selon nous, sont : </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tabLst>
                <a:tab pos="265430" algn="l"/>
              </a:tabLst>
            </a:pPr>
            <a:r>
              <a:rPr lang="fr-FR" sz="1600" dirty="0">
                <a:effectLst/>
                <a:latin typeface="Calibri" panose="020F0502020204030204" pitchFamily="34" charset="0"/>
                <a:ea typeface="Calibri" panose="020F0502020204030204" pitchFamily="34" charset="0"/>
                <a:cs typeface="Calibri" panose="020F0502020204030204" pitchFamily="34" charset="0"/>
              </a:rPr>
              <a:t>1° </a:t>
            </a:r>
            <a:r>
              <a:rPr lang="fr-FR" sz="1600" b="1" dirty="0">
                <a:effectLst/>
                <a:latin typeface="Calibri" panose="020F0502020204030204" pitchFamily="34" charset="0"/>
                <a:ea typeface="Calibri" panose="020F0502020204030204" pitchFamily="34" charset="0"/>
                <a:cs typeface="Calibri" panose="020F0502020204030204" pitchFamily="34" charset="0"/>
              </a:rPr>
              <a:t>la manière</a:t>
            </a:r>
            <a:r>
              <a:rPr lang="fr-FR" sz="1600" dirty="0">
                <a:effectLst/>
                <a:latin typeface="Calibri" panose="020F0502020204030204" pitchFamily="34" charset="0"/>
                <a:ea typeface="Calibri" panose="020F0502020204030204" pitchFamily="34" charset="0"/>
                <a:cs typeface="Calibri" panose="020F0502020204030204" pitchFamily="34" charset="0"/>
              </a:rPr>
              <a:t> dont le bien est entré dans le patrimoine et par ailleurs, l’existence ou non d’un patrimoine privé</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tabLst>
                <a:tab pos="265430" algn="l"/>
              </a:tabLst>
            </a:pPr>
            <a:r>
              <a:rPr lang="fr-FR" sz="1600" dirty="0">
                <a:effectLst/>
                <a:latin typeface="Calibri" panose="020F0502020204030204" pitchFamily="34" charset="0"/>
                <a:ea typeface="Calibri" panose="020F0502020204030204" pitchFamily="34" charset="0"/>
                <a:cs typeface="Calibri" panose="020F0502020204030204" pitchFamily="34" charset="0"/>
              </a:rPr>
              <a:t>2° </a:t>
            </a:r>
            <a:r>
              <a:rPr lang="fr-FR" sz="1600" b="1" dirty="0">
                <a:effectLst/>
                <a:latin typeface="Calibri" panose="020F0502020204030204" pitchFamily="34" charset="0"/>
                <a:ea typeface="Calibri" panose="020F0502020204030204" pitchFamily="34" charset="0"/>
                <a:cs typeface="Calibri" panose="020F0502020204030204" pitchFamily="34" charset="0"/>
              </a:rPr>
              <a:t>Le risque</a:t>
            </a:r>
            <a:r>
              <a:rPr lang="fr-FR" sz="1600" dirty="0">
                <a:effectLst/>
                <a:latin typeface="Calibri" panose="020F0502020204030204" pitchFamily="34" charset="0"/>
                <a:ea typeface="Calibri" panose="020F0502020204030204" pitchFamily="34" charset="0"/>
                <a:cs typeface="Calibri" panose="020F0502020204030204" pitchFamily="34" charset="0"/>
              </a:rPr>
              <a:t> pris par le contribuable. Un bon père de famille aurait-il accompli la même opération ?</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tabLst>
                <a:tab pos="265430" algn="l"/>
              </a:tabLst>
            </a:pPr>
            <a:r>
              <a:rPr lang="fr-FR" sz="1600" dirty="0">
                <a:effectLst/>
                <a:latin typeface="Calibri" panose="020F0502020204030204" pitchFamily="34" charset="0"/>
                <a:ea typeface="Calibri" panose="020F0502020204030204" pitchFamily="34" charset="0"/>
                <a:cs typeface="Calibri" panose="020F0502020204030204" pitchFamily="34" charset="0"/>
              </a:rPr>
              <a:t> </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tabLst>
                <a:tab pos="265430" algn="l"/>
              </a:tabLst>
            </a:pPr>
            <a:r>
              <a:rPr lang="fr-FR" sz="16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APPRECIATION IN CONCRETO</a:t>
            </a:r>
            <a:endParaRPr lang="fr-FR"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701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683568" y="764704"/>
            <a:ext cx="8135888" cy="5040313"/>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ZoneTexte 4">
            <a:extLst>
              <a:ext uri="{FF2B5EF4-FFF2-40B4-BE49-F238E27FC236}">
                <a16:creationId xmlns:a16="http://schemas.microsoft.com/office/drawing/2014/main" id="{804BEEED-95F5-40BE-A941-1914D8ED9C01}"/>
              </a:ext>
            </a:extLst>
          </p:cNvPr>
          <p:cNvSpPr txBox="1"/>
          <p:nvPr/>
        </p:nvSpPr>
        <p:spPr>
          <a:xfrm>
            <a:off x="467036" y="1052984"/>
            <a:ext cx="8569460" cy="4937506"/>
          </a:xfrm>
          <a:prstGeom prst="rect">
            <a:avLst/>
          </a:prstGeom>
          <a:noFill/>
        </p:spPr>
        <p:txBody>
          <a:bodyPr wrap="square">
            <a:spAutoFit/>
          </a:bodyPr>
          <a:lstStyle/>
          <a:p>
            <a:pPr>
              <a:lnSpc>
                <a:spcPct val="115000"/>
              </a:lnSpc>
              <a:spcAft>
                <a:spcPts val="1000"/>
              </a:spcAft>
              <a:tabLst>
                <a:tab pos="361950" algn="l"/>
              </a:tabLst>
            </a:pPr>
            <a:r>
              <a:rPr lang="fr-FR" sz="1600" dirty="0">
                <a:effectLst/>
                <a:latin typeface="Calibri" panose="020F0502020204030204" pitchFamily="34" charset="0"/>
                <a:ea typeface="Calibri" panose="020F0502020204030204" pitchFamily="34" charset="0"/>
                <a:cs typeface="Times New Roman" panose="02020603050405020304" pitchFamily="18" charset="0"/>
              </a:rPr>
              <a:t> </a:t>
            </a:r>
            <a:r>
              <a:rPr lang="fr-FR" sz="1600" b="1" dirty="0">
                <a:latin typeface="Calibri" panose="020F0502020204030204" pitchFamily="34" charset="0"/>
                <a:ea typeface="Calibri" panose="020F0502020204030204" pitchFamily="34" charset="0"/>
                <a:cs typeface="Times New Roman" panose="02020603050405020304" pitchFamily="18" charset="0"/>
              </a:rPr>
              <a:t>E.	</a:t>
            </a:r>
            <a:r>
              <a:rPr lang="fr-FR" sz="1600" b="1" u="sng" dirty="0">
                <a:effectLst/>
                <a:latin typeface="Calibri" panose="020F0502020204030204" pitchFamily="34" charset="0"/>
                <a:ea typeface="Calibri" panose="020F0502020204030204" pitchFamily="34" charset="0"/>
                <a:cs typeface="Times New Roman" panose="02020603050405020304" pitchFamily="18" charset="0"/>
              </a:rPr>
              <a:t>QUESTION PREJUDICIELLE POSEE PAR LA COUR DE CASSATION 21 MAI 2021</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600" b="1"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fr-FR" sz="1600" dirty="0">
                <a:effectLst/>
                <a:latin typeface="Calibri" panose="020F0502020204030204" pitchFamily="34" charset="0"/>
                <a:ea typeface="Calibri" panose="020F0502020204030204" pitchFamily="34" charset="0"/>
                <a:cs typeface="Times New Roman" panose="02020603050405020304" pitchFamily="18" charset="0"/>
              </a:rPr>
              <a:t>Pourvoi en cassation</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15000"/>
              </a:lnSpc>
              <a:spcAft>
                <a:spcPts val="100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 </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fr-FR" sz="1600" dirty="0">
                <a:effectLst/>
                <a:latin typeface="Calibri" panose="020F0502020204030204" pitchFamily="34" charset="0"/>
                <a:ea typeface="Calibri" panose="020F0502020204030204" pitchFamily="34" charset="0"/>
                <a:cs typeface="Times New Roman" panose="02020603050405020304" pitchFamily="18" charset="0"/>
              </a:rPr>
              <a:t>Contribuables déboutés en Appel, demandaient de poser la question suivante :</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00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 </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L'article 90, 1°, CIR92 est-il compatible avec le principe constitutionnel de légalité et/ou d'égalité contenu dans les articles 10, 11 et 172 de la Constitution, lorsqu'il est interprété de telle manière que l'</a:t>
            </a:r>
            <a:r>
              <a:rPr lang="fr-FR" sz="1600" dirty="0" err="1">
                <a:effectLst/>
                <a:latin typeface="Calibri" panose="020F0502020204030204" pitchFamily="34" charset="0"/>
                <a:ea typeface="Calibri" panose="020F0502020204030204" pitchFamily="34" charset="0"/>
                <a:cs typeface="Times New Roman" panose="02020603050405020304" pitchFamily="18" charset="0"/>
              </a:rPr>
              <a:t>imposabilité</a:t>
            </a:r>
            <a:r>
              <a:rPr lang="fr-FR" sz="1600" dirty="0">
                <a:effectLst/>
                <a:latin typeface="Calibri" panose="020F0502020204030204" pitchFamily="34" charset="0"/>
                <a:ea typeface="Calibri" panose="020F0502020204030204" pitchFamily="34" charset="0"/>
                <a:cs typeface="Times New Roman" panose="02020603050405020304" pitchFamily="18" charset="0"/>
              </a:rPr>
              <a:t> d'un revenu ou d'une plus-value </a:t>
            </a:r>
            <a:r>
              <a:rPr lang="fr-FR" sz="1600" b="1" dirty="0">
                <a:effectLst/>
                <a:latin typeface="Calibri" panose="020F0502020204030204" pitchFamily="34" charset="0"/>
                <a:ea typeface="Calibri" panose="020F0502020204030204" pitchFamily="34" charset="0"/>
                <a:cs typeface="Times New Roman" panose="02020603050405020304" pitchFamily="18" charset="0"/>
              </a:rPr>
              <a:t>dépend de la comparaison du comportement d'une personne prudente, compte tenu de l'interprétation dynamique de la notion de " personne prudente " et de l'interprétation de cette notion en fonction de la personne et du patrimoine du contribuable</a:t>
            </a:r>
            <a:r>
              <a:rPr lang="fr-FR" sz="1600" dirty="0">
                <a:effectLst/>
                <a:latin typeface="Calibri" panose="020F0502020204030204" pitchFamily="34" charset="0"/>
                <a:ea typeface="Calibri" panose="020F0502020204030204" pitchFamily="34" charset="0"/>
                <a:cs typeface="Times New Roman" panose="02020603050405020304" pitchFamily="18" charset="0"/>
              </a:rPr>
              <a:t>, ce qui rend l'application de la loi fiscale imprévisible.</a:t>
            </a:r>
          </a:p>
          <a:p>
            <a:pPr algn="just">
              <a:lnSpc>
                <a:spcPct val="115000"/>
              </a:lnSpc>
              <a:spcAft>
                <a:spcPts val="100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3427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683568" y="764704"/>
            <a:ext cx="8135888" cy="5040313"/>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ZoneTexte 4">
            <a:extLst>
              <a:ext uri="{FF2B5EF4-FFF2-40B4-BE49-F238E27FC236}">
                <a16:creationId xmlns:a16="http://schemas.microsoft.com/office/drawing/2014/main" id="{804BEEED-95F5-40BE-A941-1914D8ED9C01}"/>
              </a:ext>
            </a:extLst>
          </p:cNvPr>
          <p:cNvSpPr txBox="1"/>
          <p:nvPr/>
        </p:nvSpPr>
        <p:spPr>
          <a:xfrm>
            <a:off x="467036" y="1052984"/>
            <a:ext cx="8569460" cy="4906984"/>
          </a:xfrm>
          <a:prstGeom prst="rect">
            <a:avLst/>
          </a:prstGeom>
          <a:noFill/>
        </p:spPr>
        <p:txBody>
          <a:bodyPr wrap="square">
            <a:spAutoFit/>
          </a:bodyPr>
          <a:lstStyle/>
          <a:p>
            <a:pPr marL="342900" lvl="0" indent="-342900">
              <a:lnSpc>
                <a:spcPct val="115000"/>
              </a:lnSpc>
              <a:spcAft>
                <a:spcPts val="1000"/>
              </a:spcAft>
              <a:buFont typeface="Symbol" panose="05050102010706020507" pitchFamily="18" charset="2"/>
              <a:buChar char=""/>
            </a:pPr>
            <a:r>
              <a:rPr lang="fr-FR" sz="1600" dirty="0">
                <a:effectLst/>
                <a:latin typeface="Calibri" panose="020F0502020204030204" pitchFamily="34" charset="0"/>
                <a:ea typeface="Calibri" panose="020F0502020204030204" pitchFamily="34" charset="0"/>
                <a:cs typeface="Times New Roman" panose="02020603050405020304" pitchFamily="18" charset="0"/>
              </a:rPr>
              <a:t>La cour de cassation, sans jugement de valeur sur l’opportunité d’une telle question, pose la question suivante :  </a:t>
            </a:r>
          </a:p>
          <a:p>
            <a:pPr lvl="0">
              <a:lnSpc>
                <a:spcPct val="115000"/>
              </a:lnSpc>
              <a:spcAft>
                <a:spcPts val="1000"/>
              </a:spcAft>
            </a:pP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 L'article 90, paragraphe 1, du Code des impôts sur les revenus 1992, coordonné par l'arrêté royal du 10 avril 1992 et ratifié par la loi du 12 juin 1992, viole-t-il le principe constitutionnel de légalité et/ou d'égalité contenu dans les articles 170 et 172 de la Constitution en ce qu'il rend imposables les bénéfices ou gains réalisés en dehors de l'exercice d'une activité professionnelle, à moins que ces bénéfices ou gains ne proviennent de la gestion normale d'un patrimoine privé composé de biens immobiliers, de valeurs de portefeuille et d'objets mobiliers ? »</a:t>
            </a:r>
          </a:p>
          <a:p>
            <a:pPr>
              <a:lnSpc>
                <a:spcPct val="115000"/>
              </a:lnSpc>
              <a:spcAft>
                <a:spcPts val="1000"/>
              </a:spcAft>
            </a:pP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fr-FR" sz="1600" dirty="0">
                <a:effectLst/>
                <a:latin typeface="Calibri" panose="020F0502020204030204" pitchFamily="34" charset="0"/>
                <a:ea typeface="Calibri" panose="020F0502020204030204" pitchFamily="34" charset="0"/>
                <a:cs typeface="Times New Roman" panose="02020603050405020304" pitchFamily="18" charset="0"/>
              </a:rPr>
              <a:t>que faut-il en penser ?</a:t>
            </a:r>
          </a:p>
          <a:p>
            <a:pPr lvl="0">
              <a:lnSpc>
                <a:spcPct val="115000"/>
              </a:lnSpc>
            </a:pP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fr-FR" sz="1600" dirty="0">
                <a:effectLst/>
                <a:latin typeface="Calibri" panose="020F0502020204030204" pitchFamily="34" charset="0"/>
                <a:ea typeface="Calibri" panose="020F0502020204030204" pitchFamily="34" charset="0"/>
                <a:cs typeface="Times New Roman" panose="02020603050405020304" pitchFamily="18" charset="0"/>
              </a:rPr>
              <a:t>RISQUES ? </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600" dirty="0">
                <a:effectLst/>
                <a:latin typeface="Calibri" panose="020F0502020204030204" pitchFamily="34" charset="0"/>
                <a:ea typeface="Calibri" panose="020F0502020204030204" pitchFamily="34" charset="0"/>
                <a:cs typeface="Times New Roman" panose="02020603050405020304" pitchFamily="18" charset="0"/>
              </a:rPr>
              <a:t>Critères de comparabilité ?</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4351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683568" y="764704"/>
            <a:ext cx="8135888" cy="5040313"/>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ZoneTexte 4">
            <a:extLst>
              <a:ext uri="{FF2B5EF4-FFF2-40B4-BE49-F238E27FC236}">
                <a16:creationId xmlns:a16="http://schemas.microsoft.com/office/drawing/2014/main" id="{804BEEED-95F5-40BE-A941-1914D8ED9C01}"/>
              </a:ext>
            </a:extLst>
          </p:cNvPr>
          <p:cNvSpPr txBox="1"/>
          <p:nvPr/>
        </p:nvSpPr>
        <p:spPr>
          <a:xfrm>
            <a:off x="467036" y="1052984"/>
            <a:ext cx="8569460" cy="4755917"/>
          </a:xfrm>
          <a:prstGeom prst="rect">
            <a:avLst/>
          </a:prstGeom>
          <a:noFill/>
        </p:spPr>
        <p:txBody>
          <a:bodyPr wrap="square">
            <a:spAutoFit/>
          </a:bodyPr>
          <a:lstStyle/>
          <a:p>
            <a:pPr>
              <a:lnSpc>
                <a:spcPct val="115000"/>
              </a:lnSpc>
              <a:spcAft>
                <a:spcPts val="100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361950" algn="l"/>
              </a:tabLst>
            </a:pPr>
            <a:r>
              <a:rPr lang="fr-FR" sz="1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F.	</a:t>
            </a: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ABUS FISCAL : RAPPEL</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Dans toute opération : A ne pas négliger – à évaluer ( voir colloque antérieur)</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MAIS POSITION DE PRINCIPE : </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La vente des parts d’une société ( immobilière ou non) en lieu et place du sous-jacent, ne constitue pas en soi un abus fiscal. </a:t>
            </a:r>
          </a:p>
          <a:p>
            <a:pPr>
              <a:lnSpc>
                <a:spcPct val="115000"/>
              </a:lnSpc>
              <a:spcAft>
                <a:spcPts val="1000"/>
              </a:spcAft>
            </a:pPr>
            <a:endParaRPr lang="fr-FR"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9974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683568" y="764704"/>
            <a:ext cx="8135888" cy="5040313"/>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ZoneTexte 4">
            <a:extLst>
              <a:ext uri="{FF2B5EF4-FFF2-40B4-BE49-F238E27FC236}">
                <a16:creationId xmlns:a16="http://schemas.microsoft.com/office/drawing/2014/main" id="{804BEEED-95F5-40BE-A941-1914D8ED9C01}"/>
              </a:ext>
            </a:extLst>
          </p:cNvPr>
          <p:cNvSpPr txBox="1"/>
          <p:nvPr/>
        </p:nvSpPr>
        <p:spPr>
          <a:xfrm>
            <a:off x="467036" y="1052984"/>
            <a:ext cx="8569460" cy="4616905"/>
          </a:xfrm>
          <a:prstGeom prst="rect">
            <a:avLst/>
          </a:prstGeom>
          <a:noFill/>
        </p:spPr>
        <p:txBody>
          <a:bodyPr wrap="square">
            <a:spAutoFit/>
          </a:bodyPr>
          <a:lstStyle/>
          <a:p>
            <a:pPr>
              <a:lnSpc>
                <a:spcPct val="115000"/>
              </a:lnSpc>
              <a:spcAft>
                <a:spcPts val="1000"/>
              </a:spcAft>
            </a:pP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fr-FR" sz="18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1000"/>
              </a:spcAft>
              <a:buAutoNum type="alphaUcPeriod" startAt="7"/>
              <a:tabLst>
                <a:tab pos="361950" algn="l"/>
              </a:tabLs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CASS. 27 AVRIL 2017</a:t>
            </a:r>
          </a:p>
          <a:p>
            <a:pPr>
              <a:lnSpc>
                <a:spcPct val="115000"/>
              </a:lnSpc>
              <a:spcAft>
                <a:spcPts val="1000"/>
              </a:spcAft>
              <a:tabLst>
                <a:tab pos="361950" algn="l"/>
              </a:tabLst>
            </a:pPr>
            <a:endParaRPr lang="fr-BE" sz="18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BE" sz="1600" dirty="0">
                <a:effectLst/>
                <a:latin typeface="Calibri" panose="020F0502020204030204" pitchFamily="34" charset="0"/>
                <a:ea typeface="Calibri" panose="020F0502020204030204" pitchFamily="34" charset="0"/>
                <a:cs typeface="Calibri" panose="020F0502020204030204" pitchFamily="34" charset="0"/>
              </a:rPr>
              <a:t>« </a:t>
            </a:r>
            <a:r>
              <a:rPr lang="fr-BE" sz="1600" i="1" dirty="0">
                <a:effectLst/>
                <a:latin typeface="Calibri" panose="020F0502020204030204" pitchFamily="34" charset="0"/>
                <a:ea typeface="Calibri" panose="020F0502020204030204" pitchFamily="34" charset="0"/>
                <a:cs typeface="Calibri" panose="020F0502020204030204" pitchFamily="34" charset="0"/>
              </a:rPr>
              <a:t>Il ne suit de cette disposition ni qu’une opération qui excède les limites de la gestion normale d’un patrimoine privé est une opération spéculative ni que les bénéfices ou profits résultant d’une spéculation sur actions ou parts de sociétés ne puissent correspondre au montant de la plus-value réalisée sur ces titres lorsque leur prix d’achat et leur prix de revente sont conformes aux prix du marché </a:t>
            </a:r>
            <a:r>
              <a:rPr lang="fr-BE" sz="1600" dirty="0">
                <a:effectLst/>
                <a:latin typeface="Calibri" panose="020F0502020204030204" pitchFamily="34" charset="0"/>
                <a:ea typeface="Calibri" panose="020F0502020204030204" pitchFamily="34" charset="0"/>
                <a:cs typeface="Calibri" panose="020F0502020204030204" pitchFamily="34" charset="0"/>
              </a:rPr>
              <a:t>».</a:t>
            </a:r>
          </a:p>
          <a:p>
            <a:pPr>
              <a:lnSpc>
                <a:spcPct val="115000"/>
              </a:lnSpc>
              <a:spcAft>
                <a:spcPts val="1000"/>
              </a:spcAft>
            </a:pPr>
            <a:endParaRPr lang="fr-BE" sz="1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6030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683568" y="764704"/>
            <a:ext cx="8135888" cy="5040313"/>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ZoneTexte 4">
            <a:extLst>
              <a:ext uri="{FF2B5EF4-FFF2-40B4-BE49-F238E27FC236}">
                <a16:creationId xmlns:a16="http://schemas.microsoft.com/office/drawing/2014/main" id="{804BEEED-95F5-40BE-A941-1914D8ED9C01}"/>
              </a:ext>
            </a:extLst>
          </p:cNvPr>
          <p:cNvSpPr txBox="1"/>
          <p:nvPr/>
        </p:nvSpPr>
        <p:spPr>
          <a:xfrm>
            <a:off x="467036" y="1052984"/>
            <a:ext cx="8569460" cy="4654351"/>
          </a:xfrm>
          <a:prstGeom prst="rect">
            <a:avLst/>
          </a:prstGeom>
          <a:noFill/>
        </p:spPr>
        <p:txBody>
          <a:bodyPr wrap="square">
            <a:spAutoFit/>
          </a:bodyPr>
          <a:lstStyle/>
          <a:p>
            <a:pPr>
              <a:lnSpc>
                <a:spcPct val="115000"/>
              </a:lnSpc>
              <a:spcAft>
                <a:spcPts val="1000"/>
              </a:spcAft>
            </a:pPr>
            <a:endParaRPr lang="fr-BE" sz="1600" b="1" u="sng"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tabLst>
                <a:tab pos="361950" algn="l"/>
              </a:tabLst>
            </a:pPr>
            <a:r>
              <a:rPr lang="fr-BE" sz="1600" b="1" dirty="0">
                <a:effectLst/>
                <a:latin typeface="Calibri" panose="020F0502020204030204" pitchFamily="34" charset="0"/>
                <a:ea typeface="Calibri" panose="020F0502020204030204" pitchFamily="34" charset="0"/>
                <a:cs typeface="Calibri" panose="020F0502020204030204" pitchFamily="34" charset="0"/>
              </a:rPr>
              <a:t>H.	</a:t>
            </a:r>
            <a:r>
              <a:rPr lang="fr-BE" sz="1600" b="1" u="sng" dirty="0">
                <a:effectLst/>
                <a:latin typeface="Calibri" panose="020F0502020204030204" pitchFamily="34" charset="0"/>
                <a:ea typeface="Calibri" panose="020F0502020204030204" pitchFamily="34" charset="0"/>
                <a:cs typeface="Calibri" panose="020F0502020204030204" pitchFamily="34" charset="0"/>
              </a:rPr>
              <a:t>C.C. n° 74/2017, 15 juin 2017</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r>
              <a:rPr lang="fr-BE" sz="1600" dirty="0">
                <a:effectLst/>
                <a:latin typeface="Calibri" panose="020F0502020204030204" pitchFamily="34" charset="0"/>
                <a:ea typeface="Calibri" panose="020F0502020204030204" pitchFamily="34" charset="0"/>
                <a:cs typeface="Calibri" panose="020F0502020204030204" pitchFamily="34" charset="0"/>
              </a:rPr>
              <a:t>En n’exemptant d’imposition que les bénéfices ou profits occasionnels résultant d’opérations de gestion normale d’un patrimoine privé consistant en « biens immobiliers, valeurs de portefeuille et objets mobiliers », le législateur a légitimement pu souhaiter limiter le bénéfice de l’exemption d’impôt aux biens qui, le plus souvent, constituent un patrimoine privé et sont dès lors susceptibles de donner lieu à des bénéfices ou profits occasionnels générés par la «gestion normale » dudit patrimoine.</a:t>
            </a:r>
          </a:p>
          <a:p>
            <a:pPr>
              <a:lnSpc>
                <a:spcPct val="115000"/>
              </a:lnSpc>
              <a:spcAft>
                <a:spcPts val="1000"/>
              </a:spcAft>
            </a:pP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endParaRPr lang="fr-BE" sz="1600"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fr-FR" sz="1600" b="1" dirty="0">
                <a:effectLst/>
                <a:latin typeface="Calibri" panose="020F0502020204030204" pitchFamily="34" charset="0"/>
                <a:ea typeface="Calibri" panose="020F0502020204030204" pitchFamily="34" charset="0"/>
                <a:cs typeface="Calibri" panose="020F0502020204030204" pitchFamily="34" charset="0"/>
              </a:rPr>
              <a:t> </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2769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683568" y="764704"/>
            <a:ext cx="8135888" cy="5040313"/>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ZoneTexte 4">
            <a:extLst>
              <a:ext uri="{FF2B5EF4-FFF2-40B4-BE49-F238E27FC236}">
                <a16:creationId xmlns:a16="http://schemas.microsoft.com/office/drawing/2014/main" id="{804BEEED-95F5-40BE-A941-1914D8ED9C01}"/>
              </a:ext>
            </a:extLst>
          </p:cNvPr>
          <p:cNvSpPr txBox="1"/>
          <p:nvPr/>
        </p:nvSpPr>
        <p:spPr>
          <a:xfrm>
            <a:off x="466782" y="2058872"/>
            <a:ext cx="8569460" cy="3831562"/>
          </a:xfrm>
          <a:prstGeom prst="rect">
            <a:avLst/>
          </a:prstGeom>
          <a:noFill/>
        </p:spPr>
        <p:txBody>
          <a:bodyPr wrap="square">
            <a:spAutoFit/>
          </a:bodyPr>
          <a:lstStyle/>
          <a:p>
            <a:pPr>
              <a:lnSpc>
                <a:spcPct val="115000"/>
              </a:lnSpc>
              <a:spcAft>
                <a:spcPts val="100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Calibri" panose="020F0502020204030204" pitchFamily="34" charset="0"/>
              <a:buChar char="-"/>
            </a:pPr>
            <a:r>
              <a:rPr lang="fr-FR" sz="1600" b="1" dirty="0">
                <a:effectLst/>
                <a:latin typeface="Calibri" panose="020F0502020204030204" pitchFamily="34" charset="0"/>
                <a:ea typeface="Calibri" panose="020F0502020204030204" pitchFamily="34" charset="0"/>
                <a:cs typeface="Times New Roman" panose="02020603050405020304" pitchFamily="18" charset="0"/>
              </a:rPr>
              <a:t>Possibilité d’introduire des </a:t>
            </a:r>
            <a:r>
              <a:rPr lang="fr-FR" sz="1600" b="1" dirty="0" err="1">
                <a:effectLst/>
                <a:latin typeface="Calibri" panose="020F0502020204030204" pitchFamily="34" charset="0"/>
                <a:ea typeface="Calibri" panose="020F0502020204030204" pitchFamily="34" charset="0"/>
                <a:cs typeface="Times New Roman" panose="02020603050405020304" pitchFamily="18" charset="0"/>
              </a:rPr>
              <a:t>rulings</a:t>
            </a:r>
            <a:r>
              <a:rPr lang="fr-FR"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Calibri" panose="020F0502020204030204" pitchFamily="34" charset="0"/>
              <a:buChar char="-"/>
            </a:pPr>
            <a:r>
              <a:rPr lang="fr-FR" sz="1600" b="1" dirty="0">
                <a:effectLst/>
                <a:latin typeface="Calibri" panose="020F0502020204030204" pitchFamily="34" charset="0"/>
                <a:ea typeface="Calibri" panose="020F0502020204030204" pitchFamily="34" charset="0"/>
                <a:cs typeface="Times New Roman" panose="02020603050405020304" pitchFamily="18" charset="0"/>
              </a:rPr>
              <a:t>Caractère un peu trompeur du </a:t>
            </a:r>
            <a:r>
              <a:rPr lang="fr-FR" sz="1600" b="1" dirty="0" err="1">
                <a:effectLst/>
                <a:latin typeface="Calibri" panose="020F0502020204030204" pitchFamily="34" charset="0"/>
                <a:ea typeface="Calibri" panose="020F0502020204030204" pitchFamily="34" charset="0"/>
                <a:cs typeface="Times New Roman" panose="02020603050405020304" pitchFamily="18" charset="0"/>
              </a:rPr>
              <a:t>pre-filing</a:t>
            </a:r>
            <a:r>
              <a:rPr lang="fr-FR" sz="1600" b="1" dirty="0">
                <a:effectLst/>
                <a:latin typeface="Calibri" panose="020F0502020204030204" pitchFamily="34" charset="0"/>
                <a:ea typeface="Calibri" panose="020F0502020204030204" pitchFamily="34" charset="0"/>
                <a:cs typeface="Times New Roman" panose="02020603050405020304" pitchFamily="18" charset="0"/>
              </a:rPr>
              <a:t> : ne sont publiées que les décisions favorables</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00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lphaUcPeriod"/>
            </a:pPr>
            <a:r>
              <a:rPr lang="fr-FR" sz="1600" b="1" u="sng" dirty="0">
                <a:effectLst/>
                <a:latin typeface="Calibri" panose="020F0502020204030204" pitchFamily="34" charset="0"/>
                <a:ea typeface="Calibri" panose="020F0502020204030204" pitchFamily="34" charset="0"/>
                <a:cs typeface="Times New Roman" panose="02020603050405020304" pitchFamily="18" charset="0"/>
              </a:rPr>
              <a:t>Réorganisation familiale</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pPr>
            <a:r>
              <a:rPr lang="fr-FR"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pPr>
            <a:r>
              <a:rPr lang="fr-FR"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pPr marL="361950">
              <a:lnSpc>
                <a:spcPct val="115000"/>
              </a:lnSpc>
            </a:pPr>
            <a:r>
              <a:rPr lang="fr-FR" sz="1600" b="1" dirty="0">
                <a:effectLst/>
                <a:latin typeface="Calibri" panose="020F0502020204030204" pitchFamily="34" charset="0"/>
                <a:ea typeface="Calibri" panose="020F0502020204030204" pitchFamily="34" charset="0"/>
                <a:cs typeface="Times New Roman" panose="02020603050405020304" pitchFamily="18" charset="0"/>
              </a:rPr>
              <a:t>Exemple SDA 15/12/20 </a:t>
            </a:r>
          </a:p>
          <a:p>
            <a:pPr marL="361950">
              <a:lnSpc>
                <a:spcPct val="115000"/>
              </a:lnSpc>
            </a:pP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1">
            <a:extLst>
              <a:ext uri="{FF2B5EF4-FFF2-40B4-BE49-F238E27FC236}">
                <a16:creationId xmlns:a16="http://schemas.microsoft.com/office/drawing/2014/main" id="{4D734FC4-8713-4D9E-B872-F4CEC7DFC8BE}"/>
              </a:ext>
            </a:extLst>
          </p:cNvPr>
          <p:cNvSpPr>
            <a:spLocks noChangeArrowheads="1"/>
          </p:cNvSpPr>
          <p:nvPr/>
        </p:nvSpPr>
        <p:spPr bwMode="auto">
          <a:xfrm>
            <a:off x="467798" y="1279328"/>
            <a:ext cx="8568952" cy="719138"/>
          </a:xfrm>
          <a:prstGeom prst="rect">
            <a:avLst/>
          </a:prstGeom>
          <a:solidFill>
            <a:srgbClr val="FFFFFF"/>
          </a:solidFill>
          <a:ln w="9525">
            <a:solidFill>
              <a:srgbClr val="000000"/>
            </a:solidFill>
            <a:miter lim="800000"/>
            <a:headEnd/>
            <a:tailEnd/>
          </a:ln>
        </p:spPr>
        <p:txBody>
          <a:bodyPr wrap="none"/>
          <a:lstStyle>
            <a:lvl1pPr>
              <a:tabLst>
                <a:tab pos="361950" algn="l"/>
              </a:tabLst>
              <a:defRPr sz="2800">
                <a:solidFill>
                  <a:schemeClr val="tx1"/>
                </a:solidFill>
                <a:latin typeface="Times New Roman" panose="02020603050405020304" pitchFamily="18" charset="0"/>
                <a:ea typeface="ＭＳ Ｐゴシック" panose="020B0600070205080204" pitchFamily="34" charset="-128"/>
              </a:defRPr>
            </a:lvl1pPr>
            <a:lvl2pPr marL="742950" indent="-285750">
              <a:tabLst>
                <a:tab pos="361950" algn="l"/>
              </a:tabLst>
              <a:defRPr sz="2800">
                <a:solidFill>
                  <a:schemeClr val="tx1"/>
                </a:solidFill>
                <a:latin typeface="Times New Roman" panose="02020603050405020304" pitchFamily="18" charset="0"/>
                <a:ea typeface="ＭＳ Ｐゴシック" panose="020B0600070205080204" pitchFamily="34" charset="-128"/>
              </a:defRPr>
            </a:lvl2pPr>
            <a:lvl3pPr marL="1143000" indent="-228600">
              <a:tabLst>
                <a:tab pos="361950" algn="l"/>
              </a:tabLst>
              <a:defRPr sz="2800">
                <a:solidFill>
                  <a:schemeClr val="tx1"/>
                </a:solidFill>
                <a:latin typeface="Times New Roman" panose="02020603050405020304" pitchFamily="18" charset="0"/>
                <a:ea typeface="ＭＳ Ｐゴシック" panose="020B0600070205080204" pitchFamily="34" charset="-128"/>
              </a:defRPr>
            </a:lvl3pPr>
            <a:lvl4pPr marL="1600200" indent="-228600">
              <a:tabLst>
                <a:tab pos="361950" algn="l"/>
              </a:tabLst>
              <a:defRPr sz="2800">
                <a:solidFill>
                  <a:schemeClr val="tx1"/>
                </a:solidFill>
                <a:latin typeface="Times New Roman" panose="02020603050405020304" pitchFamily="18" charset="0"/>
                <a:ea typeface="ＭＳ Ｐゴシック" panose="020B0600070205080204" pitchFamily="34" charset="-128"/>
              </a:defRPr>
            </a:lvl4pPr>
            <a:lvl5pPr marL="2057400" indent="-228600">
              <a:tabLst>
                <a:tab pos="361950" algn="l"/>
              </a:tabLst>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tabLst>
                <a:tab pos="361950" algn="l"/>
              </a:tabLs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tabLst>
                <a:tab pos="361950" algn="l"/>
              </a:tabLs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tabLst>
                <a:tab pos="361950" algn="l"/>
              </a:tabLs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tabLst>
                <a:tab pos="361950" algn="l"/>
              </a:tabLst>
              <a:defRPr sz="28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tab pos="361950" algn="l"/>
              </a:tabLst>
              <a:defRPr/>
            </a:pPr>
            <a:endParaRPr kumimoji="0" lang="fr-BE" altLang="fr-FR" sz="1600" b="1" i="0" u="none" strike="noStrike" kern="0" cap="none" spc="0" normalizeH="0" baseline="0" noProof="0" dirty="0">
              <a:ln>
                <a:noFill/>
              </a:ln>
              <a:solidFill>
                <a:srgbClr val="800000"/>
              </a:solidFill>
              <a:effectLst/>
              <a:uLnTx/>
              <a:uFillTx/>
              <a:latin typeface="Calibri" panose="020F0502020204030204" pitchFamily="34" charset="0"/>
              <a:cs typeface="Calibri" panose="020F0502020204030204" pitchFamily="34" charset="0"/>
            </a:endParaRPr>
          </a:p>
          <a:p>
            <a:pPr eaLnBrk="1" fontAlgn="auto" hangingPunct="1">
              <a:lnSpc>
                <a:spcPct val="115000"/>
              </a:lnSpc>
              <a:spcBef>
                <a:spcPts val="0"/>
              </a:spcBef>
              <a:spcAft>
                <a:spcPts val="0"/>
              </a:spcAft>
              <a:tabLst>
                <a:tab pos="361950" algn="l"/>
              </a:tabLst>
              <a:defRPr/>
            </a:pPr>
            <a:r>
              <a:rPr kumimoji="0" lang="fr-BE" altLang="fr-FR" sz="1600" b="1" i="0" u="none" strike="noStrike" kern="0" cap="none" spc="0" normalizeH="0" baseline="0" noProof="0" dirty="0">
                <a:ln>
                  <a:noFill/>
                </a:ln>
                <a:solidFill>
                  <a:srgbClr val="80000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V.	DU COTE DU SDA (Service des décisions anticipées - </a:t>
            </a:r>
            <a:r>
              <a:rPr kumimoji="0" lang="fr-BE" altLang="fr-FR" sz="1600" b="1" i="0" u="none" strike="noStrike" kern="0" cap="none" spc="0" normalizeH="0" baseline="0" noProof="0" dirty="0" err="1">
                <a:ln>
                  <a:noFill/>
                </a:ln>
                <a:solidFill>
                  <a:srgbClr val="80000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ruling</a:t>
            </a:r>
            <a:endParaRPr lang="fr-BE" sz="1600" b="1" kern="0" dirty="0">
              <a:solidFill>
                <a:srgbClr val="8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tab pos="361950" algn="l"/>
              </a:tabLst>
              <a:defRPr/>
            </a:pPr>
            <a:endParaRPr lang="fr-BE" altLang="fr-FR" sz="1600" b="1" kern="0" dirty="0">
              <a:solidFill>
                <a:srgbClr val="8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79659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683568" y="764704"/>
            <a:ext cx="8135888" cy="5040313"/>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ZoneTexte 4">
            <a:extLst>
              <a:ext uri="{FF2B5EF4-FFF2-40B4-BE49-F238E27FC236}">
                <a16:creationId xmlns:a16="http://schemas.microsoft.com/office/drawing/2014/main" id="{804BEEED-95F5-40BE-A941-1914D8ED9C01}"/>
              </a:ext>
            </a:extLst>
          </p:cNvPr>
          <p:cNvSpPr txBox="1"/>
          <p:nvPr/>
        </p:nvSpPr>
        <p:spPr>
          <a:xfrm>
            <a:off x="467036" y="1052984"/>
            <a:ext cx="8569460" cy="4886209"/>
          </a:xfrm>
          <a:prstGeom prst="rect">
            <a:avLst/>
          </a:prstGeom>
          <a:noFill/>
        </p:spPr>
        <p:txBody>
          <a:bodyPr wrap="square">
            <a:spAutoFit/>
          </a:bodyPr>
          <a:lstStyle/>
          <a:p>
            <a:pPr lvl="0">
              <a:lnSpc>
                <a:spcPct val="115000"/>
              </a:lnSpc>
              <a:spcAft>
                <a:spcPts val="1000"/>
              </a:spcAft>
              <a:tabLst>
                <a:tab pos="361950" algn="l"/>
              </a:tabLs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	</a:t>
            </a:r>
            <a:r>
              <a:rPr lang="en-US" sz="16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OPERATIONS COMPLEXES – </a:t>
            </a:r>
            <a:r>
              <a:rPr lang="en-US" sz="1600" u="sng" spc="-30" dirty="0">
                <a:solidFill>
                  <a:srgbClr val="303030"/>
                </a:solidFill>
                <a:effectLst/>
                <a:latin typeface="Calibri" panose="020F0502020204030204" pitchFamily="34" charset="0"/>
                <a:ea typeface="Times New Roman" panose="02020603050405020304" pitchFamily="18" charset="0"/>
                <a:cs typeface="Calibri" panose="020F0502020204030204" pitchFamily="34" charset="0"/>
              </a:rPr>
              <a:t>LMBO/</a:t>
            </a:r>
            <a:r>
              <a:rPr lang="fr-BE" sz="1600" u="sng" spc="-30" dirty="0">
                <a:solidFill>
                  <a:srgbClr val="303030"/>
                </a:solidFill>
                <a:effectLst/>
                <a:latin typeface="Calibri" panose="020F0502020204030204" pitchFamily="34" charset="0"/>
                <a:ea typeface="Times New Roman" panose="02020603050405020304" pitchFamily="18" charset="0"/>
                <a:cs typeface="Calibri" panose="020F0502020204030204" pitchFamily="34" charset="0"/>
              </a:rPr>
              <a:t>BIMBO/ … </a:t>
            </a:r>
            <a:endParaRPr lang="fr-BE" sz="1600" u="sng"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fr-FR" sz="1600" dirty="0">
                <a:effectLst/>
                <a:latin typeface="Calibri" panose="020F0502020204030204" pitchFamily="34" charset="0"/>
                <a:ea typeface="Calibri" panose="020F0502020204030204" pitchFamily="34" charset="0"/>
                <a:cs typeface="Calibri" panose="020F0502020204030204" pitchFamily="34" charset="0"/>
              </a:rPr>
              <a:t> </a:t>
            </a:r>
            <a:endParaRPr lang="fr-FR" sz="1600" b="1"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fr-BE" sz="1600" u="sng"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Décision anticipée n° 2012.195 dd. 26.11.2013</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fr-FR" sz="1600" b="1" dirty="0">
                <a:effectLst/>
                <a:latin typeface="Calibri" panose="020F0502020204030204" pitchFamily="34" charset="0"/>
                <a:ea typeface="Calibri" panose="020F0502020204030204" pitchFamily="34" charset="0"/>
                <a:cs typeface="Calibri" panose="020F0502020204030204" pitchFamily="34" charset="0"/>
              </a:rPr>
              <a:t> </a:t>
            </a:r>
          </a:p>
          <a:p>
            <a:pPr>
              <a:lnSpc>
                <a:spcPct val="115000"/>
              </a:lnSpc>
              <a:spcAft>
                <a:spcPts val="1000"/>
              </a:spcAft>
            </a:pPr>
            <a:r>
              <a:rPr lang="fr-BE" sz="16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Pour ce qui concerne la qualification de revenus professionnels</a:t>
            </a:r>
            <a:r>
              <a:rPr lang="fr-B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750"/>
              </a:spcAft>
            </a:pPr>
            <a:r>
              <a:rPr lang="fr-B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 Etant donné que les Cadres et les Dirigeants n'ont pu acquérir les actions B1 et les actions B2 qu'en raison de leur qualité de Cadres/Dirigeants de la Société acquise par le fonds d'investissement, la question se pose de savoir si les bénéfices (résultants ou à venir) de l'opération doivent être qualifiés de revenu professionnel.</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750"/>
              </a:spcAft>
            </a:pP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 En l'espèce, il y a lieu de remarquer que l'acquisition de ces actions par les Cadres/Dirigeants a été réalisée au prix de marché.</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750"/>
              </a:spcAft>
            </a:pP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 Par ailleurs, il est précisé dans la demande que l'acquisition de celles-ci ne s'inscrit pas dans le cadre de l'activité professionnelle des Cadres/Dirigeants et que celles-ci ne sont dès lors pas affectés à l'exercice de leur activité professionnelle.</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2529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683568" y="764704"/>
            <a:ext cx="8135888" cy="5040313"/>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ZoneTexte 4">
            <a:extLst>
              <a:ext uri="{FF2B5EF4-FFF2-40B4-BE49-F238E27FC236}">
                <a16:creationId xmlns:a16="http://schemas.microsoft.com/office/drawing/2014/main" id="{804BEEED-95F5-40BE-A941-1914D8ED9C01}"/>
              </a:ext>
            </a:extLst>
          </p:cNvPr>
          <p:cNvSpPr txBox="1"/>
          <p:nvPr/>
        </p:nvSpPr>
        <p:spPr>
          <a:xfrm>
            <a:off x="467036" y="1052984"/>
            <a:ext cx="8569460" cy="4552785"/>
          </a:xfrm>
          <a:prstGeom prst="rect">
            <a:avLst/>
          </a:prstGeom>
          <a:noFill/>
        </p:spPr>
        <p:txBody>
          <a:bodyPr wrap="square">
            <a:spAutoFit/>
          </a:bodyPr>
          <a:lstStyle/>
          <a:p>
            <a:pPr algn="just">
              <a:lnSpc>
                <a:spcPct val="115000"/>
              </a:lnSpc>
              <a:spcAft>
                <a:spcPts val="750"/>
              </a:spcAft>
            </a:pP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34. Pour ces motifs, la </a:t>
            </a:r>
            <a:r>
              <a:rPr lang="fr-BE" sz="16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plus-value qui sera éventuellement réalisée lors de leur revente par les Cadres/Dirigeants ne constitue pas un revenu professionnel</a:t>
            </a: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fr-B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750"/>
              </a:spcAft>
            </a:pPr>
            <a:r>
              <a:rPr lang="fr-B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750"/>
              </a:spcAft>
            </a:pPr>
            <a:r>
              <a:rPr lang="fr-BE" sz="16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 ce qui concerne la qualification de revenu divers (art. 90, 1° et 9°, 1er tiret, CIR92), le SDA a considéré que : </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750"/>
              </a:spcAft>
            </a:pPr>
            <a:r>
              <a:rPr lang="fr-B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p>
          <a:p>
            <a:pPr algn="just">
              <a:lnSpc>
                <a:spcPct val="115000"/>
              </a:lnSpc>
              <a:spcAft>
                <a:spcPts val="750"/>
              </a:spcAft>
            </a:pPr>
            <a:r>
              <a:rPr lang="fr-B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35.1. </a:t>
            </a: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Les Cadres ont été invités par les Dirigeants du Groupe à investir dans les actions B1 et B2, </a:t>
            </a:r>
            <a:r>
              <a:rPr lang="fr-BE" sz="16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il ne s'agit pas d'une initiative émanant de leur part, mais plutôt d'une réponse à une sollicitation de la Direction et des actionnaires</a:t>
            </a: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(dans une perspective d'alignement des intérêts et risques des actionnaires et des Cadres). Le demandeur souligne que dans le cadre d'opérations de 'management </a:t>
            </a:r>
            <a:r>
              <a:rPr lang="fr-BE" sz="16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buy</a:t>
            </a: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 l'investissement des cadres aux cotés de l'investisseur (le fonds </a:t>
            </a:r>
            <a:r>
              <a:rPr lang="fr-BE" sz="16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private</a:t>
            </a: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fr-BE" sz="16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equity</a:t>
            </a: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est considéré comme fondamental et que le refus, par un Cadre, d'investir dans les actions B1 et B2 serait perçu comme un signal très négatif concernant son implication au sein de la société ;</a:t>
            </a:r>
          </a:p>
          <a:p>
            <a:pPr algn="just">
              <a:lnSpc>
                <a:spcPct val="115000"/>
              </a:lnSpc>
              <a:spcAft>
                <a:spcPts val="750"/>
              </a:spcAft>
            </a:pPr>
            <a:endParaRPr lang="fr-BE" sz="1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4619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contenu 2">
            <a:extLst>
              <a:ext uri="{FF2B5EF4-FFF2-40B4-BE49-F238E27FC236}">
                <a16:creationId xmlns:a16="http://schemas.microsoft.com/office/drawing/2014/main" id="{FE4C98F9-3D1E-42E5-9542-37C02EEB7372}"/>
              </a:ext>
            </a:extLst>
          </p:cNvPr>
          <p:cNvSpPr>
            <a:spLocks noGrp="1"/>
          </p:cNvSpPr>
          <p:nvPr>
            <p:ph idx="1"/>
          </p:nvPr>
        </p:nvSpPr>
        <p:spPr bwMode="auto">
          <a:xfrm>
            <a:off x="719064" y="836712"/>
            <a:ext cx="7885384" cy="504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00050" indent="-400050" algn="just">
              <a:buFontTx/>
              <a:buAutoNum type="romanUcPeriod"/>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ZoneTexte 3">
            <a:extLst>
              <a:ext uri="{FF2B5EF4-FFF2-40B4-BE49-F238E27FC236}">
                <a16:creationId xmlns:a16="http://schemas.microsoft.com/office/drawing/2014/main" id="{08646AAB-0A6D-4DD6-9141-B1BD39A62E6B}"/>
              </a:ext>
            </a:extLst>
          </p:cNvPr>
          <p:cNvSpPr txBox="1"/>
          <p:nvPr/>
        </p:nvSpPr>
        <p:spPr>
          <a:xfrm>
            <a:off x="539552" y="1700808"/>
            <a:ext cx="8496944" cy="4031873"/>
          </a:xfrm>
          <a:prstGeom prst="rect">
            <a:avLst/>
          </a:prstGeom>
          <a:noFill/>
        </p:spPr>
        <p:txBody>
          <a:bodyPr wrap="square">
            <a:spAutoFit/>
          </a:bodyPr>
          <a:lstStyle/>
          <a:p>
            <a:pPr algn="just">
              <a:buFontTx/>
              <a:buNone/>
              <a:defRPr/>
            </a:pPr>
            <a:endParaRPr lang="fr-BE" altLang="fr-FR" sz="1600" dirty="0">
              <a:latin typeface="Calibri" panose="020F0502020204030204" pitchFamily="34" charset="0"/>
              <a:cs typeface="Calibri" panose="020F0502020204030204" pitchFamily="34" charset="0"/>
            </a:endParaRPr>
          </a:p>
          <a:p>
            <a:pPr algn="just">
              <a:buFontTx/>
              <a:buNone/>
              <a:tabLst>
                <a:tab pos="352425" algn="l"/>
              </a:tabLst>
              <a:defRPr/>
            </a:pPr>
            <a:r>
              <a:rPr lang="fr-BE" altLang="fr-FR" sz="1600" dirty="0">
                <a:latin typeface="Calibri" panose="020F0502020204030204" pitchFamily="34" charset="0"/>
                <a:cs typeface="Calibri" panose="020F0502020204030204" pitchFamily="34" charset="0"/>
              </a:rPr>
              <a:t>- 	REALISEES PAR DES PERSONNES PHYSIQUES</a:t>
            </a:r>
          </a:p>
          <a:p>
            <a:pPr marL="0" indent="0" algn="just">
              <a:buFontTx/>
              <a:buNone/>
              <a:tabLst>
                <a:tab pos="361950" algn="l"/>
              </a:tabLst>
              <a:defRPr/>
            </a:pPr>
            <a:endParaRPr lang="fr-BE" sz="1600" dirty="0">
              <a:solidFill>
                <a:srgbClr val="800000"/>
              </a:solidFill>
              <a:latin typeface="Calibri" panose="020F0502020204030204" pitchFamily="34" charset="0"/>
              <a:cs typeface="Calibri" panose="020F0502020204030204" pitchFamily="34" charset="0"/>
            </a:endParaRPr>
          </a:p>
          <a:p>
            <a:pPr marL="0" indent="0" algn="just">
              <a:buFontTx/>
              <a:buNone/>
              <a:tabLst>
                <a:tab pos="361950" algn="l"/>
              </a:tabLst>
              <a:defRPr/>
            </a:pPr>
            <a:endParaRPr lang="fr-BE" sz="1600" dirty="0">
              <a:solidFill>
                <a:srgbClr val="800000"/>
              </a:solidFill>
              <a:latin typeface="Calibri" panose="020F0502020204030204" pitchFamily="34" charset="0"/>
              <a:cs typeface="Calibri" panose="020F0502020204030204" pitchFamily="34" charset="0"/>
            </a:endParaRPr>
          </a:p>
          <a:p>
            <a:pPr marL="0" indent="0" algn="just">
              <a:buFontTx/>
              <a:buNone/>
              <a:tabLst>
                <a:tab pos="361950" algn="l"/>
              </a:tabLst>
              <a:defRPr/>
            </a:pPr>
            <a:r>
              <a:rPr lang="fr-BE" sz="1600" dirty="0">
                <a:solidFill>
                  <a:srgbClr val="800000"/>
                </a:solidFill>
                <a:latin typeface="Calibri" panose="020F0502020204030204" pitchFamily="34" charset="0"/>
                <a:cs typeface="Calibri" panose="020F0502020204030204" pitchFamily="34" charset="0"/>
              </a:rPr>
              <a:t>-  	</a:t>
            </a:r>
            <a:r>
              <a:rPr lang="fr-BE" altLang="fr-FR" sz="1600" dirty="0">
                <a:latin typeface="Calibri" panose="020F0502020204030204" pitchFamily="34" charset="0"/>
                <a:cs typeface="Calibri" panose="020F0502020204030204" pitchFamily="34" charset="0"/>
              </a:rPr>
              <a:t>=&gt; Gestion normale du patrimoine privé</a:t>
            </a:r>
          </a:p>
          <a:p>
            <a:pPr>
              <a:buFontTx/>
              <a:buNone/>
              <a:defRPr/>
            </a:pPr>
            <a:endParaRPr lang="fr-BE" altLang="fr-FR" sz="1600" dirty="0">
              <a:latin typeface="Calibri" panose="020F0502020204030204" pitchFamily="34" charset="0"/>
              <a:cs typeface="Calibri" panose="020F0502020204030204" pitchFamily="34" charset="0"/>
            </a:endParaRPr>
          </a:p>
          <a:p>
            <a:pPr marL="361950" lvl="1" indent="0">
              <a:buFontTx/>
              <a:buNone/>
              <a:tabLst>
                <a:tab pos="361950" algn="l"/>
                <a:tab pos="715963" algn="l"/>
              </a:tabLst>
              <a:defRPr/>
            </a:pPr>
            <a:r>
              <a:rPr lang="fr-BE" altLang="fr-FR" sz="1600" dirty="0">
                <a:latin typeface="Calibri" panose="020F0502020204030204" pitchFamily="34" charset="0"/>
                <a:cs typeface="Calibri" panose="020F0502020204030204" pitchFamily="34" charset="0"/>
              </a:rPr>
              <a:t>=&gt; Revenus divers</a:t>
            </a:r>
          </a:p>
          <a:p>
            <a:pPr>
              <a:buFont typeface="Wingdings" panose="05000000000000000000" pitchFamily="2" charset="2"/>
              <a:buChar char="Ø"/>
              <a:defRPr/>
            </a:pPr>
            <a:endParaRPr lang="fr-BE" altLang="fr-FR" sz="1600" dirty="0">
              <a:latin typeface="Calibri" panose="020F0502020204030204" pitchFamily="34" charset="0"/>
              <a:cs typeface="Calibri" panose="020F0502020204030204" pitchFamily="34" charset="0"/>
            </a:endParaRPr>
          </a:p>
          <a:p>
            <a:pPr marL="647700" lvl="1" indent="-285750">
              <a:buFont typeface="Symbol" panose="05050102010706020507" pitchFamily="18" charset="2"/>
              <a:buChar char="Þ"/>
              <a:tabLst>
                <a:tab pos="361950" algn="l"/>
                <a:tab pos="715963" algn="l"/>
              </a:tabLst>
              <a:defRPr/>
            </a:pPr>
            <a:r>
              <a:rPr lang="fr-BE" altLang="fr-FR" sz="1600" dirty="0">
                <a:latin typeface="Calibri" panose="020F0502020204030204" pitchFamily="34" charset="0"/>
                <a:cs typeface="Calibri" panose="020F0502020204030204" pitchFamily="34" charset="0"/>
              </a:rPr>
              <a:t>Revenus professionnels</a:t>
            </a:r>
          </a:p>
          <a:p>
            <a:pPr marL="647700" lvl="1" indent="-285750">
              <a:buFont typeface="Symbol" panose="05050102010706020507" pitchFamily="18" charset="2"/>
              <a:buChar char="Þ"/>
              <a:tabLst>
                <a:tab pos="361950" algn="l"/>
                <a:tab pos="715963" algn="l"/>
              </a:tabLst>
              <a:defRPr/>
            </a:pPr>
            <a:endParaRPr lang="fr-BE" altLang="fr-FR" sz="1600" dirty="0">
              <a:latin typeface="Calibri" panose="020F0502020204030204" pitchFamily="34" charset="0"/>
              <a:cs typeface="Calibri" panose="020F0502020204030204" pitchFamily="34" charset="0"/>
            </a:endParaRPr>
          </a:p>
          <a:p>
            <a:pPr marL="647700" lvl="1" indent="-285750">
              <a:buFont typeface="Symbol" panose="05050102010706020507" pitchFamily="18" charset="2"/>
              <a:buChar char="Þ"/>
              <a:tabLst>
                <a:tab pos="361950" algn="l"/>
                <a:tab pos="715963" algn="l"/>
              </a:tabLst>
              <a:defRPr/>
            </a:pPr>
            <a:endParaRPr lang="fr-BE" altLang="fr-FR" sz="1600" dirty="0">
              <a:latin typeface="Calibri" panose="020F0502020204030204" pitchFamily="34" charset="0"/>
              <a:cs typeface="Calibri" panose="020F0502020204030204" pitchFamily="34" charset="0"/>
            </a:endParaRPr>
          </a:p>
          <a:p>
            <a:pPr marL="647700" lvl="1" indent="-285750">
              <a:buFont typeface="Symbol" panose="05050102010706020507" pitchFamily="18" charset="2"/>
              <a:buChar char="Þ"/>
              <a:tabLst>
                <a:tab pos="361950" algn="l"/>
                <a:tab pos="715963" algn="l"/>
              </a:tabLst>
              <a:defRPr/>
            </a:pPr>
            <a:endParaRPr lang="fr-BE" altLang="fr-FR" sz="1600" dirty="0">
              <a:latin typeface="Calibri" panose="020F0502020204030204" pitchFamily="34" charset="0"/>
              <a:cs typeface="Calibri" panose="020F0502020204030204" pitchFamily="34" charset="0"/>
            </a:endParaRPr>
          </a:p>
          <a:p>
            <a:pPr marL="647700" lvl="1" indent="-285750">
              <a:buFont typeface="Symbol" panose="05050102010706020507" pitchFamily="18" charset="2"/>
              <a:buChar char="Þ"/>
              <a:tabLst>
                <a:tab pos="361950" algn="l"/>
                <a:tab pos="715963" algn="l"/>
              </a:tabLst>
              <a:defRPr/>
            </a:pPr>
            <a:endParaRPr lang="fr-BE" altLang="fr-FR" sz="1600" dirty="0">
              <a:latin typeface="Calibri" panose="020F0502020204030204" pitchFamily="34" charset="0"/>
              <a:cs typeface="Calibri" panose="020F0502020204030204" pitchFamily="34" charset="0"/>
            </a:endParaRPr>
          </a:p>
          <a:p>
            <a:pPr marL="647700" lvl="1" indent="-285750">
              <a:buFont typeface="Symbol" panose="05050102010706020507" pitchFamily="18" charset="2"/>
              <a:buChar char="Þ"/>
              <a:tabLst>
                <a:tab pos="361950" algn="l"/>
                <a:tab pos="715963" algn="l"/>
              </a:tabLst>
              <a:defRPr/>
            </a:pPr>
            <a:endParaRPr lang="fr-BE" altLang="fr-FR" sz="1600" dirty="0">
              <a:latin typeface="Calibri" panose="020F0502020204030204" pitchFamily="34" charset="0"/>
              <a:cs typeface="Calibri" panose="020F0502020204030204" pitchFamily="34" charset="0"/>
            </a:endParaRPr>
          </a:p>
          <a:p>
            <a:pPr marL="647700" lvl="1" indent="-285750">
              <a:buFont typeface="Symbol" panose="05050102010706020507" pitchFamily="18" charset="2"/>
              <a:buChar char="Þ"/>
              <a:tabLst>
                <a:tab pos="361950" algn="l"/>
                <a:tab pos="715963" algn="l"/>
              </a:tabLst>
              <a:defRPr/>
            </a:pPr>
            <a:endParaRPr lang="fr-BE" altLang="fr-FR" sz="1600" dirty="0">
              <a:latin typeface="Calibri" panose="020F0502020204030204" pitchFamily="34" charset="0"/>
              <a:cs typeface="Calibri" panose="020F0502020204030204" pitchFamily="34" charset="0"/>
            </a:endParaRPr>
          </a:p>
          <a:p>
            <a:pPr marL="647700" lvl="1" indent="-285750">
              <a:buFont typeface="Symbol" panose="05050102010706020507" pitchFamily="18" charset="2"/>
              <a:buChar char="Þ"/>
              <a:tabLst>
                <a:tab pos="361950" algn="l"/>
                <a:tab pos="715963" algn="l"/>
              </a:tabLst>
              <a:defRPr/>
            </a:pPr>
            <a:endParaRPr lang="fr-BE" altLang="fr-FR" sz="1600" dirty="0">
              <a:latin typeface="Calibri" panose="020F0502020204030204" pitchFamily="34" charset="0"/>
              <a:cs typeface="Calibri" panose="020F0502020204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683568" y="764704"/>
            <a:ext cx="8135888" cy="5040313"/>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ZoneTexte 4">
            <a:extLst>
              <a:ext uri="{FF2B5EF4-FFF2-40B4-BE49-F238E27FC236}">
                <a16:creationId xmlns:a16="http://schemas.microsoft.com/office/drawing/2014/main" id="{804BEEED-95F5-40BE-A941-1914D8ED9C01}"/>
              </a:ext>
            </a:extLst>
          </p:cNvPr>
          <p:cNvSpPr txBox="1"/>
          <p:nvPr/>
        </p:nvSpPr>
        <p:spPr>
          <a:xfrm>
            <a:off x="467036" y="1052984"/>
            <a:ext cx="8569460" cy="4757969"/>
          </a:xfrm>
          <a:prstGeom prst="rect">
            <a:avLst/>
          </a:prstGeom>
          <a:noFill/>
        </p:spPr>
        <p:txBody>
          <a:bodyPr wrap="square">
            <a:spAutoFit/>
          </a:bodyPr>
          <a:lstStyle/>
          <a:p>
            <a:pPr algn="just">
              <a:lnSpc>
                <a:spcPct val="115000"/>
              </a:lnSpc>
              <a:spcAft>
                <a:spcPts val="750"/>
              </a:spcAft>
            </a:pP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750"/>
              </a:spcAft>
            </a:pP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35.2. Le montant global de l'investissement des Cadres dans les actions B1 et B2 s'élève à - €. Sachant le nombre de Cadres invités à acquérir des actions, le montant moyen de l'investissement consenti par chaque Cadre s'élève à un petit peu plus de - €. Sachant que les investisseurs sont des cadres supérieurs, leur investissement dans les actions B1 et B2 </a:t>
            </a:r>
            <a:r>
              <a:rPr lang="fr-BE" sz="16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représente une prise de risque limitée au regard de leur situation patrimoniale présumée</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750"/>
              </a:spcAft>
            </a:pP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35.3. L'horizon de sortie se situe entre 3 et 7 ans ;</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750"/>
              </a:spcAft>
            </a:pP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35.4. Il s'agira, en principe, d'une </a:t>
            </a:r>
            <a:r>
              <a:rPr lang="fr-BE" sz="16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opération unique</a:t>
            </a: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pour les Cadres.</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750"/>
              </a:spcAft>
            </a:pP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 Par conséquent, la plus-value qui sera éventuellement dégagée par les dirigeants suite à l'opération d'achat et de vente des actions B1 et B2 </a:t>
            </a:r>
            <a:r>
              <a:rPr lang="fr-BE" sz="16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 constituera pas un revenu divers imposable sur la base de l'article 90, 1° et 9°</a:t>
            </a: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1er tiret, CIR92.</a:t>
            </a:r>
            <a:r>
              <a:rPr lang="fr-B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p>
          <a:p>
            <a:pPr algn="just">
              <a:lnSpc>
                <a:spcPct val="115000"/>
              </a:lnSpc>
              <a:spcAft>
                <a:spcPts val="750"/>
              </a:spcAft>
            </a:pPr>
            <a:endParaRPr lang="fr-BE" sz="1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750"/>
              </a:spcAft>
            </a:pPr>
            <a:endParaRPr lang="fr-BE"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750"/>
              </a:spcAft>
            </a:pPr>
            <a:endParaRPr lang="fr-BE" sz="1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91175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683568" y="764704"/>
            <a:ext cx="8135888" cy="5040313"/>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ZoneTexte 4">
            <a:extLst>
              <a:ext uri="{FF2B5EF4-FFF2-40B4-BE49-F238E27FC236}">
                <a16:creationId xmlns:a16="http://schemas.microsoft.com/office/drawing/2014/main" id="{804BEEED-95F5-40BE-A941-1914D8ED9C01}"/>
              </a:ext>
            </a:extLst>
          </p:cNvPr>
          <p:cNvSpPr txBox="1"/>
          <p:nvPr/>
        </p:nvSpPr>
        <p:spPr>
          <a:xfrm>
            <a:off x="467544" y="2276872"/>
            <a:ext cx="8568952" cy="3453510"/>
          </a:xfrm>
          <a:prstGeom prst="rect">
            <a:avLst/>
          </a:prstGeom>
          <a:noFill/>
        </p:spPr>
        <p:txBody>
          <a:bodyPr wrap="square">
            <a:spAutoFit/>
          </a:bodyPr>
          <a:lstStyle/>
          <a:p>
            <a:pPr algn="just">
              <a:lnSpc>
                <a:spcPct val="115000"/>
              </a:lnSpc>
              <a:spcAft>
                <a:spcPts val="750"/>
              </a:spcAft>
            </a:pPr>
            <a:endParaRPr lang="fr-BE"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750"/>
              </a:spcAft>
            </a:pPr>
            <a:r>
              <a:rPr lang="fr-BE"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 conclusion :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750"/>
              </a:spcAft>
            </a:pPr>
            <a:r>
              <a:rPr lang="fr-BE"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39. Au moment où les Cadres </a:t>
            </a:r>
            <a:r>
              <a:rPr lang="fr-BE" sz="1800" i="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vendront leurs actions B2</a:t>
            </a:r>
            <a:r>
              <a:rPr lang="fr-BE"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BE" sz="18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plus-value (éventuelle) réalisée ne sera pas imposable au titre de revenu professionnel</a:t>
            </a:r>
            <a:r>
              <a:rPr lang="fr-BE"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(plus-value sur un actif affecté à l'exercice de l'activité professionnelle) </a:t>
            </a:r>
            <a:r>
              <a:rPr lang="fr-BE" sz="18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ni au titre de revenu divers</a:t>
            </a:r>
            <a:r>
              <a:rPr lang="fr-BE"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B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p>
          <a:p>
            <a:pPr algn="just">
              <a:lnSpc>
                <a:spcPct val="115000"/>
              </a:lnSpc>
              <a:spcAft>
                <a:spcPts val="750"/>
              </a:spcAft>
            </a:pPr>
            <a:endParaRPr lang="fr-BE" sz="18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750"/>
              </a:spcAft>
            </a:pPr>
            <a:endParaRPr lang="fr-BE"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750"/>
              </a:spcAft>
            </a:pP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15478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683568" y="764704"/>
            <a:ext cx="8135888" cy="5040313"/>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ZoneTexte 4">
            <a:extLst>
              <a:ext uri="{FF2B5EF4-FFF2-40B4-BE49-F238E27FC236}">
                <a16:creationId xmlns:a16="http://schemas.microsoft.com/office/drawing/2014/main" id="{804BEEED-95F5-40BE-A941-1914D8ED9C01}"/>
              </a:ext>
            </a:extLst>
          </p:cNvPr>
          <p:cNvSpPr txBox="1"/>
          <p:nvPr/>
        </p:nvSpPr>
        <p:spPr>
          <a:xfrm>
            <a:off x="467036" y="982158"/>
            <a:ext cx="8568952" cy="4822859"/>
          </a:xfrm>
          <a:prstGeom prst="rect">
            <a:avLst/>
          </a:prstGeom>
          <a:noFill/>
        </p:spPr>
        <p:txBody>
          <a:bodyPr wrap="square">
            <a:spAutoFit/>
          </a:bodyPr>
          <a:lstStyle/>
          <a:p>
            <a:pPr marL="457200" algn="just">
              <a:lnSpc>
                <a:spcPct val="115000"/>
              </a:lnSpc>
              <a:spcAft>
                <a:spcPts val="1000"/>
              </a:spcAft>
              <a:tabLst>
                <a:tab pos="265430" algn="l"/>
              </a:tabLst>
            </a:pPr>
            <a:r>
              <a:rPr lang="fr-BE" sz="1800" dirty="0">
                <a:effectLst/>
                <a:latin typeface="Arial" panose="020B0604020202020204" pitchFamily="34" charset="0"/>
                <a:ea typeface="Calibri" panose="020F0502020204030204" pitchFamily="34" charset="0"/>
                <a:cs typeface="Times New Roman" panose="02020603050405020304" pitchFamily="18" charset="0"/>
              </a:rPr>
              <a:t>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750"/>
              </a:spcAft>
              <a:buFont typeface="Calibri" panose="020F0502020204030204" pitchFamily="34" charset="0"/>
              <a:buChar char="-"/>
            </a:pPr>
            <a:r>
              <a:rPr lang="fr-BE" sz="1800" b="1" u="sng" dirty="0">
                <a:solidFill>
                  <a:srgbClr val="C00000"/>
                </a:solidFill>
                <a:effectLst/>
                <a:latin typeface="Arial" panose="020B0604020202020204" pitchFamily="34" charset="0"/>
                <a:ea typeface="Calibri" panose="020F0502020204030204" pitchFamily="34" charset="0"/>
              </a:rPr>
              <a:t>Décision anticipée n° 2017.491 dd. 17.10.2017</a:t>
            </a:r>
            <a:endParaRPr lang="fr-BE" sz="1800" dirty="0">
              <a:effectLst/>
              <a:latin typeface="Times New Roman" panose="02020603050405020304" pitchFamily="18" charset="0"/>
              <a:ea typeface="Calibri" panose="020F0502020204030204" pitchFamily="34" charset="0"/>
            </a:endParaRPr>
          </a:p>
          <a:p>
            <a:pPr algn="just">
              <a:lnSpc>
                <a:spcPct val="115000"/>
              </a:lnSpc>
              <a:spcAft>
                <a:spcPts val="1000"/>
              </a:spcAft>
              <a:tabLst>
                <a:tab pos="265430" algn="l"/>
              </a:tabLst>
            </a:pPr>
            <a:r>
              <a:rPr lang="fr-BE" sz="1800" dirty="0">
                <a:effectLst/>
                <a:latin typeface="Arial" panose="020B0604020202020204" pitchFamily="34" charset="0"/>
                <a:ea typeface="Calibri" panose="020F0502020204030204" pitchFamily="34" charset="0"/>
                <a:cs typeface="Times New Roman" panose="02020603050405020304" pitchFamily="18" charset="0"/>
              </a:rPr>
              <a:t>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61950" indent="-361950" algn="just">
              <a:spcAft>
                <a:spcPts val="750"/>
              </a:spcAft>
              <a:buFontTx/>
              <a:buChar char="-"/>
            </a:pPr>
            <a:r>
              <a:rPr lang="fr-BE" sz="1800" i="1" dirty="0">
                <a:solidFill>
                  <a:srgbClr val="000000"/>
                </a:solidFill>
                <a:effectLst/>
                <a:latin typeface="Arial" panose="020B0604020202020204" pitchFamily="34" charset="0"/>
                <a:ea typeface="Times New Roman" panose="02020603050405020304" pitchFamily="18" charset="0"/>
              </a:rPr>
              <a:t>Les actions B et les actions de ‘préférence’ ont été acquises par les Managers </a:t>
            </a:r>
            <a:r>
              <a:rPr lang="fr-BE" sz="1800" b="1" i="1" dirty="0">
                <a:solidFill>
                  <a:srgbClr val="000000"/>
                </a:solidFill>
                <a:effectLst/>
                <a:latin typeface="Arial" panose="020B0604020202020204" pitchFamily="34" charset="0"/>
                <a:ea typeface="Times New Roman" panose="02020603050405020304" pitchFamily="18" charset="0"/>
              </a:rPr>
              <a:t>à leur valeur de marché </a:t>
            </a:r>
            <a:r>
              <a:rPr lang="fr-BE" sz="1800" i="1" dirty="0">
                <a:solidFill>
                  <a:srgbClr val="000000"/>
                </a:solidFill>
                <a:effectLst/>
                <a:latin typeface="Arial" panose="020B0604020202020204" pitchFamily="34" charset="0"/>
                <a:ea typeface="Times New Roman" panose="02020603050405020304" pitchFamily="18" charset="0"/>
              </a:rPr>
              <a:t>;</a:t>
            </a:r>
          </a:p>
          <a:p>
            <a:pPr algn="just">
              <a:spcAft>
                <a:spcPts val="750"/>
              </a:spcAft>
            </a:pPr>
            <a:endParaRPr lang="fr-BE" sz="1800" dirty="0">
              <a:effectLst/>
              <a:latin typeface="Times New Roman" panose="02020603050405020304" pitchFamily="18" charset="0"/>
              <a:ea typeface="Times New Roman" panose="02020603050405020304" pitchFamily="18" charset="0"/>
            </a:endParaRPr>
          </a:p>
          <a:p>
            <a:pPr marL="361950" indent="-361950" algn="just">
              <a:spcAft>
                <a:spcPts val="750"/>
              </a:spcAft>
              <a:buFontTx/>
              <a:buChar char="-"/>
            </a:pPr>
            <a:r>
              <a:rPr lang="fr-BE" sz="1800" i="1" dirty="0">
                <a:solidFill>
                  <a:srgbClr val="000000"/>
                </a:solidFill>
                <a:effectLst/>
                <a:latin typeface="Arial" panose="020B0604020202020204" pitchFamily="34" charset="0"/>
                <a:ea typeface="Times New Roman" panose="02020603050405020304" pitchFamily="18" charset="0"/>
              </a:rPr>
              <a:t>Les actions C ont été acquises par les seuls Managers à une valeur qui a été déterminée par un expert selon la méthodologie dite ‘PWERM’, cette valeur ayant ensuite été contrôlée sur la base d’un modèle de valorisation des options, à savoir le modèle de Monte Carlo (économiquement, les actions C s’apparentent en effet à des options ‘call’, soumises à des conditions de performance ;</a:t>
            </a:r>
          </a:p>
          <a:p>
            <a:pPr algn="just">
              <a:spcAft>
                <a:spcPts val="750"/>
              </a:spcAft>
            </a:pPr>
            <a:endParaRPr lang="fr-BE" sz="1800" i="1" dirty="0">
              <a:solidFill>
                <a:srgbClr val="000000"/>
              </a:solidFill>
              <a:effectLst/>
              <a:latin typeface="Arial" panose="020B0604020202020204" pitchFamily="34" charset="0"/>
              <a:ea typeface="Times New Roman" panose="02020603050405020304" pitchFamily="18" charset="0"/>
            </a:endParaRPr>
          </a:p>
          <a:p>
            <a:pPr algn="just">
              <a:spcAft>
                <a:spcPts val="750"/>
              </a:spcAft>
            </a:pPr>
            <a:endParaRPr lang="fr-BE"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527177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683568" y="764704"/>
            <a:ext cx="8135888" cy="5040313"/>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ZoneTexte 4">
            <a:extLst>
              <a:ext uri="{FF2B5EF4-FFF2-40B4-BE49-F238E27FC236}">
                <a16:creationId xmlns:a16="http://schemas.microsoft.com/office/drawing/2014/main" id="{804BEEED-95F5-40BE-A941-1914D8ED9C01}"/>
              </a:ext>
            </a:extLst>
          </p:cNvPr>
          <p:cNvSpPr txBox="1"/>
          <p:nvPr/>
        </p:nvSpPr>
        <p:spPr>
          <a:xfrm>
            <a:off x="467036" y="1158632"/>
            <a:ext cx="8568952" cy="4647426"/>
          </a:xfrm>
          <a:prstGeom prst="rect">
            <a:avLst/>
          </a:prstGeom>
          <a:noFill/>
        </p:spPr>
        <p:txBody>
          <a:bodyPr wrap="square">
            <a:spAutoFit/>
          </a:bodyPr>
          <a:lstStyle/>
          <a:p>
            <a:pPr algn="just">
              <a:spcAft>
                <a:spcPts val="750"/>
              </a:spcAft>
            </a:pPr>
            <a:endPar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750"/>
              </a:spcAft>
            </a:pP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31.5. Ces actions C permettent aux Managers soit de réaliser des gains importants (entre 0% et 20% des gains réalisés par le Consortium avant dilution) à partir d’un taux de retour sur investissement de X% par an, soit de subir une perte totale en-dessous de ce taux ;</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750"/>
              </a:spcAft>
            </a:pP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31.6. </a:t>
            </a:r>
            <a:r>
              <a:rPr lang="fr-BE" sz="16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Cette asymétrie entre les modalités d’investissement des Managers et celles des Investisseurs Financiers n’est pas exceptionnelle dans le cadre d’un management </a:t>
            </a:r>
            <a:r>
              <a:rPr lang="fr-BE" sz="1600" b="1"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buy</a:t>
            </a:r>
            <a:r>
              <a:rPr lang="fr-BE" sz="16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 le but de ce type de structure étant d’offrir un effet de levier aux Managers en cas de performance exceptionnelle de la société et, inversement, de les pénaliser en cas de sous-performance </a:t>
            </a: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750"/>
              </a:spcAft>
            </a:pP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31.7. L’équilibre de la transaction doit être mesuré au regard des risques encourus par chacune des parties (les Investisseurs Financiers et les Managers) et au regard de la probabilité et de l’importance des gains potentiellement réalisables par chacune des parties.</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750"/>
              </a:spcAft>
            </a:pP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a:t>
            </a:r>
            <a:r>
              <a:rPr lang="fr-BE" sz="16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Pour ces motifs, il peut être conclu que les gains éventuels réalisés par les Managers ne seront pas imposables à titre de revenus professionnels pour autant que le Pacte d’Actionnaires et les statuts de la Société ainsi que le </a:t>
            </a:r>
            <a:r>
              <a:rPr lang="fr-BE" sz="1600" b="1"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Waterfall</a:t>
            </a:r>
            <a:r>
              <a:rPr lang="fr-BE" sz="16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décrit dans la demande soient respectés</a:t>
            </a: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p>
          <a:p>
            <a:pPr algn="just">
              <a:spcAft>
                <a:spcPts val="750"/>
              </a:spcAft>
            </a:pPr>
            <a:endParaRPr lang="fr-BE" sz="1600" i="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spcAft>
                <a:spcPts val="750"/>
              </a:spcAft>
            </a:pP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6817382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683568" y="764704"/>
            <a:ext cx="8135888" cy="5040313"/>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ZoneTexte 4">
            <a:extLst>
              <a:ext uri="{FF2B5EF4-FFF2-40B4-BE49-F238E27FC236}">
                <a16:creationId xmlns:a16="http://schemas.microsoft.com/office/drawing/2014/main" id="{804BEEED-95F5-40BE-A941-1914D8ED9C01}"/>
              </a:ext>
            </a:extLst>
          </p:cNvPr>
          <p:cNvSpPr txBox="1"/>
          <p:nvPr/>
        </p:nvSpPr>
        <p:spPr>
          <a:xfrm>
            <a:off x="467036" y="1484784"/>
            <a:ext cx="8568952" cy="4257576"/>
          </a:xfrm>
          <a:prstGeom prst="rect">
            <a:avLst/>
          </a:prstGeom>
          <a:noFill/>
        </p:spPr>
        <p:txBody>
          <a:bodyPr wrap="square">
            <a:spAutoFit/>
          </a:bodyPr>
          <a:lstStyle/>
          <a:p>
            <a:pPr algn="just">
              <a:spcAft>
                <a:spcPts val="750"/>
              </a:spcAft>
            </a:pPr>
            <a:r>
              <a:rPr lang="fr-B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750"/>
              </a:spcAft>
            </a:pPr>
            <a:r>
              <a:rPr lang="fr-BE" sz="16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 </a:t>
            </a:r>
            <a:r>
              <a:rPr lang="fr-BE" sz="1600" b="1" i="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Qualification de revenus divers (articles 90, 1° et 9° du CIR92)</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750"/>
              </a:spcAft>
            </a:pPr>
            <a:r>
              <a:rPr lang="fr-BE" sz="160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750"/>
              </a:spcAft>
            </a:pPr>
            <a:r>
              <a:rPr lang="fr-B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 Les Managers ont été sollicités pour investir aux cotés des Investisseurs Financiers et dès lors, il ne s’agit pas d’une initiative personnelle des Managers.</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750"/>
              </a:spcAft>
            </a:pP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 Le Demandeur rappelle en outre que </a:t>
            </a:r>
            <a:r>
              <a:rPr lang="fr-BE" sz="16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les Investisseurs Financiers ont invité fermement les Managers à investir dans la société au sein de laquelle ils évoluent</a:t>
            </a: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et qu’ils n’ont laissé </a:t>
            </a:r>
            <a:r>
              <a:rPr lang="fr-BE" sz="16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aucun choix</a:t>
            </a: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quant aux Instruments Financiers ainsi qu’à la manière de répartir ceux-ci (pondération), en vue de s’assurer que l’équipe de management restera en place après l’acquisition de l’entreprise et qu’elle sera hautement motivée.</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750"/>
              </a:spcAft>
            </a:pP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43. Il est également important de souligner que le caractère spéculatif de cet investissement réalisé par les Managers doit s’envisager </a:t>
            </a:r>
            <a:r>
              <a:rPr lang="fr-BE" sz="16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dans sa globalité</a:t>
            </a: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et non sur les éventuels gains futurs.</a:t>
            </a:r>
          </a:p>
          <a:p>
            <a:pPr algn="just">
              <a:spcAft>
                <a:spcPts val="750"/>
              </a:spcAft>
            </a:pP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750"/>
              </a:spcAft>
            </a:pP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469477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683568" y="764704"/>
            <a:ext cx="8135888" cy="5040313"/>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ZoneTexte 4">
            <a:extLst>
              <a:ext uri="{FF2B5EF4-FFF2-40B4-BE49-F238E27FC236}">
                <a16:creationId xmlns:a16="http://schemas.microsoft.com/office/drawing/2014/main" id="{804BEEED-95F5-40BE-A941-1914D8ED9C01}"/>
              </a:ext>
            </a:extLst>
          </p:cNvPr>
          <p:cNvSpPr txBox="1"/>
          <p:nvPr/>
        </p:nvSpPr>
        <p:spPr>
          <a:xfrm>
            <a:off x="467036" y="398409"/>
            <a:ext cx="8569460" cy="5406608"/>
          </a:xfrm>
          <a:prstGeom prst="rect">
            <a:avLst/>
          </a:prstGeom>
          <a:noFill/>
        </p:spPr>
        <p:txBody>
          <a:bodyPr wrap="square">
            <a:spAutoFit/>
          </a:bodyPr>
          <a:lstStyle/>
          <a:p>
            <a:pPr algn="just">
              <a:spcAft>
                <a:spcPts val="750"/>
              </a:spcAft>
            </a:pPr>
            <a:endPar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750"/>
              </a:spcAft>
            </a:pP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 La vente future des Instruments Financiers dans des </a:t>
            </a:r>
            <a:r>
              <a:rPr lang="fr-BE" sz="16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conditions strictes qui établissent notamment les fenêtres de liquidité soit après les 4ème, 6ème et 8ème anniversaire</a:t>
            </a: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la Transaction s’inscrit dans le cadre d’une gestion normale du patrimoine privé des Managers considérant que :</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750"/>
              </a:spcAft>
            </a:pP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44.1. </a:t>
            </a:r>
            <a:r>
              <a:rPr lang="fr-BE" sz="16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Les Managers n’ont disposé d’aucune liberté d’investissement ;</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750"/>
              </a:spcAft>
            </a:pPr>
            <a:r>
              <a:rPr lang="fr-BE" sz="16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44.2. Les Managers n’ont pas pu choisir la pondération de ses Instruments Financiers ;</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750"/>
              </a:spcAft>
            </a:pPr>
            <a:r>
              <a:rPr lang="fr-BE" sz="16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44.3. L’investissement réalisé par les Managers ne l’est pas à court terme ;</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750"/>
              </a:spcAft>
            </a:pPr>
            <a:r>
              <a:rPr lang="fr-BE" sz="16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44.4. La réalisation de l’investissement est tributaire des Investisseurs Financiers ;</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750"/>
              </a:spcAft>
            </a:pP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p>
          <a:p>
            <a:pPr algn="just">
              <a:spcAft>
                <a:spcPts val="750"/>
              </a:spcAft>
            </a:pP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44.6. L’investissement en question constitue, </a:t>
            </a:r>
            <a:r>
              <a:rPr lang="fr-BE" sz="16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dans le chef des Managers</a:t>
            </a: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fr-BE" sz="16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une opération isolée </a:t>
            </a: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750"/>
              </a:spcAft>
            </a:pP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44.7. Les Managers disposent d’une </a:t>
            </a:r>
            <a:r>
              <a:rPr lang="fr-BE" sz="16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autonomie réduite</a:t>
            </a: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concernant le moment où ils vendront leurs actions étant donné que les Investisseurs Financiers peuvent exercer leur option call lors des fenêtres d’exercice ;</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750"/>
              </a:spcAft>
            </a:pP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p>
          <a:p>
            <a:pPr algn="just">
              <a:spcAft>
                <a:spcPts val="750"/>
              </a:spcAft>
            </a:pPr>
            <a:endParaRPr lang="fr-BE" sz="1600" i="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spcAft>
                <a:spcPts val="750"/>
              </a:spcAft>
            </a:pP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0201647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683568" y="764704"/>
            <a:ext cx="8135888" cy="5040313"/>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ZoneTexte 4">
            <a:extLst>
              <a:ext uri="{FF2B5EF4-FFF2-40B4-BE49-F238E27FC236}">
                <a16:creationId xmlns:a16="http://schemas.microsoft.com/office/drawing/2014/main" id="{804BEEED-95F5-40BE-A941-1914D8ED9C01}"/>
              </a:ext>
            </a:extLst>
          </p:cNvPr>
          <p:cNvSpPr txBox="1"/>
          <p:nvPr/>
        </p:nvSpPr>
        <p:spPr>
          <a:xfrm>
            <a:off x="467036" y="764704"/>
            <a:ext cx="8497452" cy="4955203"/>
          </a:xfrm>
          <a:prstGeom prst="rect">
            <a:avLst/>
          </a:prstGeom>
          <a:noFill/>
        </p:spPr>
        <p:txBody>
          <a:bodyPr wrap="square">
            <a:spAutoFit/>
          </a:bodyPr>
          <a:lstStyle/>
          <a:p>
            <a:pPr algn="just">
              <a:spcAft>
                <a:spcPts val="750"/>
              </a:spcAft>
            </a:pP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44.10. Le </a:t>
            </a:r>
            <a:r>
              <a:rPr lang="fr-BE" sz="16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montant investi par les Managers en actions C (instrument le plus volatile)</a:t>
            </a: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ne représente qu’une </a:t>
            </a:r>
            <a:r>
              <a:rPr lang="fr-BE" sz="16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quote-part assez réduite de leur investissement</a:t>
            </a: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(entre 1,93% et 17,62%).</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750"/>
              </a:spcAft>
            </a:pP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p>
          <a:p>
            <a:pPr algn="just">
              <a:spcAft>
                <a:spcPts val="750"/>
              </a:spcAft>
            </a:pP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 En effet, pour chaque Manager, il est constaté qu’au moins l’un (et très souvent plusieurs) des critères suivants était rempli :</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750"/>
              </a:spcAft>
            </a:pP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La somme investie par le Manager n’excède pas 25% de la valeur du patrimoine du ménage ;</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750"/>
              </a:spcAft>
            </a:pP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La somme investie par le Manager n’excède pas (ou très faiblement, en ce qui concerne le Manager L) le montant de sa rémunération annuelle ;</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750"/>
              </a:spcAft>
            </a:pP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La somme investie par le Manager est inférieure aux gains réalisés par ce dernier à l’occasion de la Transaction (gain résultant de la vente de ses actions ou de l’exercice de stock-options) ;</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750"/>
              </a:spcAft>
            </a:pP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Le Manager a financé intégralement son investissement aux moyens de ses fonds propres.</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750"/>
              </a:spcAft>
            </a:pP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gn="just">
              <a:spcAft>
                <a:spcPts val="750"/>
              </a:spcAft>
              <a:buFont typeface="Wingdings" panose="05000000000000000000" pitchFamily="2" charset="2"/>
              <a:buChar char="à"/>
            </a:pPr>
            <a:r>
              <a:rPr lang="fr-BE" sz="16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 plus-value qui sera dégagée par les Managers à la suite de la vente de leurs Instruments Financiers dans les conditions dont ils ne maîtrisent aucunement le contrôle, ne constituera pas un revenu divers imposable</a:t>
            </a: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sur la base des articles 90, 1° et 90, 9°, 1</a:t>
            </a:r>
            <a:r>
              <a:rPr lang="fr-BE" sz="1600" i="1"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er</a:t>
            </a: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tiret du CIR92.</a:t>
            </a:r>
            <a:r>
              <a:rPr lang="fr-B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BE" sz="16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spcAft>
                <a:spcPts val="750"/>
              </a:spcAft>
            </a:pP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5342071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683568" y="764704"/>
            <a:ext cx="8135888" cy="5040313"/>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ZoneTexte 4">
            <a:extLst>
              <a:ext uri="{FF2B5EF4-FFF2-40B4-BE49-F238E27FC236}">
                <a16:creationId xmlns:a16="http://schemas.microsoft.com/office/drawing/2014/main" id="{804BEEED-95F5-40BE-A941-1914D8ED9C01}"/>
              </a:ext>
            </a:extLst>
          </p:cNvPr>
          <p:cNvSpPr txBox="1"/>
          <p:nvPr/>
        </p:nvSpPr>
        <p:spPr>
          <a:xfrm>
            <a:off x="467036" y="764704"/>
            <a:ext cx="8497452" cy="6237605"/>
          </a:xfrm>
          <a:prstGeom prst="rect">
            <a:avLst/>
          </a:prstGeom>
          <a:noFill/>
        </p:spPr>
        <p:txBody>
          <a:bodyPr wrap="square">
            <a:spAutoFit/>
          </a:bodyPr>
          <a:lstStyle/>
          <a:p>
            <a:pPr algn="just">
              <a:spcAft>
                <a:spcPts val="750"/>
              </a:spcAft>
            </a:pPr>
            <a:r>
              <a:rPr lang="fr-BE" sz="1800" b="1" i="1" dirty="0">
                <a:solidFill>
                  <a:srgbClr val="000000"/>
                </a:solidFill>
                <a:effectLst/>
                <a:latin typeface="Arial" panose="020B0604020202020204" pitchFamily="34" charset="0"/>
                <a:ea typeface="Times New Roman" panose="02020603050405020304" pitchFamily="18" charset="0"/>
              </a:rPr>
              <a:t>d) </a:t>
            </a:r>
            <a:r>
              <a:rPr lang="fr-BE" sz="1800" b="1" i="1" u="sng" dirty="0">
                <a:solidFill>
                  <a:srgbClr val="000000"/>
                </a:solidFill>
                <a:effectLst/>
                <a:latin typeface="Arial" panose="020B0604020202020204" pitchFamily="34" charset="0"/>
                <a:ea typeface="Times New Roman" panose="02020603050405020304" pitchFamily="18" charset="0"/>
              </a:rPr>
              <a:t>Abus fiscal</a:t>
            </a:r>
            <a:endParaRPr lang="fr-BE" sz="1800" dirty="0">
              <a:effectLst/>
              <a:latin typeface="Times New Roman" panose="02020603050405020304" pitchFamily="18" charset="0"/>
              <a:ea typeface="Times New Roman" panose="02020603050405020304" pitchFamily="18" charset="0"/>
            </a:endParaRPr>
          </a:p>
          <a:p>
            <a:pPr algn="just">
              <a:spcAft>
                <a:spcPts val="750"/>
              </a:spcAft>
            </a:pPr>
            <a:r>
              <a:rPr lang="fr-BE" sz="1800" b="1" i="1" u="none" strike="noStrike" dirty="0">
                <a:solidFill>
                  <a:srgbClr val="000000"/>
                </a:solidFill>
                <a:effectLst/>
                <a:latin typeface="Arial" panose="020B0604020202020204" pitchFamily="34" charset="0"/>
                <a:ea typeface="Times New Roman" panose="02020603050405020304" pitchFamily="18" charset="0"/>
              </a:rPr>
              <a:t> </a:t>
            </a:r>
            <a:endParaRPr lang="fr-BE" sz="1800" dirty="0">
              <a:effectLst/>
              <a:latin typeface="Times New Roman" panose="02020603050405020304" pitchFamily="18" charset="0"/>
              <a:ea typeface="Times New Roman" panose="02020603050405020304" pitchFamily="18" charset="0"/>
            </a:endParaRPr>
          </a:p>
          <a:p>
            <a:pPr algn="just">
              <a:spcAft>
                <a:spcPts val="750"/>
              </a:spcAft>
            </a:pPr>
            <a:r>
              <a:rPr lang="fr-BE" sz="1800" i="1" dirty="0">
                <a:solidFill>
                  <a:srgbClr val="000000"/>
                </a:solidFill>
                <a:effectLst/>
                <a:latin typeface="Arial" panose="020B0604020202020204" pitchFamily="34" charset="0"/>
                <a:ea typeface="Times New Roman" panose="02020603050405020304" pitchFamily="18" charset="0"/>
              </a:rPr>
              <a:t>Le SDA a également considéré qu’en l’espèce, il n’y avait pas d’abus fiscal aux motifs que : </a:t>
            </a:r>
          </a:p>
          <a:p>
            <a:pPr algn="just">
              <a:spcAft>
                <a:spcPts val="750"/>
              </a:spcAft>
            </a:pPr>
            <a:endParaRPr lang="fr-BE" sz="1800" dirty="0">
              <a:effectLst/>
              <a:latin typeface="Times New Roman" panose="02020603050405020304" pitchFamily="18" charset="0"/>
              <a:ea typeface="Times New Roman" panose="02020603050405020304" pitchFamily="18" charset="0"/>
            </a:endParaRPr>
          </a:p>
          <a:p>
            <a:pPr marL="361950" indent="-361950" algn="just">
              <a:spcAft>
                <a:spcPts val="750"/>
              </a:spcAft>
              <a:buFontTx/>
              <a:buChar char="-"/>
              <a:tabLst>
                <a:tab pos="361950" algn="l"/>
              </a:tabLst>
            </a:pPr>
            <a:r>
              <a:rPr lang="fr-BE" sz="1800" dirty="0">
                <a:solidFill>
                  <a:srgbClr val="000000"/>
                </a:solidFill>
                <a:effectLst/>
                <a:latin typeface="Arial" panose="020B0604020202020204" pitchFamily="34" charset="0"/>
                <a:ea typeface="Times New Roman" panose="02020603050405020304" pitchFamily="18" charset="0"/>
              </a:rPr>
              <a:t>L’investissement financier a été effectué at </a:t>
            </a:r>
            <a:r>
              <a:rPr lang="fr-BE" sz="1800" dirty="0" err="1">
                <a:solidFill>
                  <a:srgbClr val="000000"/>
                </a:solidFill>
                <a:effectLst/>
                <a:latin typeface="Arial" panose="020B0604020202020204" pitchFamily="34" charset="0"/>
                <a:ea typeface="Times New Roman" panose="02020603050405020304" pitchFamily="18" charset="0"/>
              </a:rPr>
              <a:t>arm’s</a:t>
            </a:r>
            <a:r>
              <a:rPr lang="fr-BE" sz="1800" dirty="0">
                <a:solidFill>
                  <a:srgbClr val="000000"/>
                </a:solidFill>
                <a:effectLst/>
                <a:latin typeface="Arial" panose="020B0604020202020204" pitchFamily="34" charset="0"/>
                <a:ea typeface="Times New Roman" panose="02020603050405020304" pitchFamily="18" charset="0"/>
              </a:rPr>
              <a:t> </a:t>
            </a:r>
            <a:r>
              <a:rPr lang="fr-BE" sz="1800" dirty="0" err="1">
                <a:solidFill>
                  <a:srgbClr val="000000"/>
                </a:solidFill>
                <a:effectLst/>
                <a:latin typeface="Arial" panose="020B0604020202020204" pitchFamily="34" charset="0"/>
                <a:ea typeface="Times New Roman" panose="02020603050405020304" pitchFamily="18" charset="0"/>
              </a:rPr>
              <a:t>length</a:t>
            </a:r>
            <a:r>
              <a:rPr lang="fr-BE" sz="1800" dirty="0">
                <a:solidFill>
                  <a:srgbClr val="000000"/>
                </a:solidFill>
                <a:effectLst/>
                <a:latin typeface="Arial" panose="020B0604020202020204" pitchFamily="34" charset="0"/>
                <a:ea typeface="Times New Roman" panose="02020603050405020304" pitchFamily="18" charset="0"/>
              </a:rPr>
              <a:t>;</a:t>
            </a:r>
          </a:p>
          <a:p>
            <a:pPr algn="just">
              <a:spcAft>
                <a:spcPts val="750"/>
              </a:spcAft>
              <a:tabLst>
                <a:tab pos="361950" algn="l"/>
              </a:tabLst>
            </a:pPr>
            <a:endParaRPr lang="fr-BE" sz="1800" dirty="0">
              <a:effectLst/>
              <a:latin typeface="Times New Roman" panose="02020603050405020304" pitchFamily="18" charset="0"/>
              <a:ea typeface="Times New Roman" panose="02020603050405020304" pitchFamily="18" charset="0"/>
            </a:endParaRPr>
          </a:p>
          <a:p>
            <a:pPr marL="361950" indent="-361950" algn="just">
              <a:spcAft>
                <a:spcPts val="750"/>
              </a:spcAft>
              <a:buFontTx/>
              <a:buChar char="-"/>
              <a:tabLst>
                <a:tab pos="361950" algn="l"/>
              </a:tabLst>
            </a:pPr>
            <a:r>
              <a:rPr lang="fr-BE" sz="1800" dirty="0">
                <a:solidFill>
                  <a:srgbClr val="000000"/>
                </a:solidFill>
                <a:effectLst/>
                <a:latin typeface="Arial" panose="020B0604020202020204" pitchFamily="34" charset="0"/>
                <a:ea typeface="Times New Roman" panose="02020603050405020304" pitchFamily="18" charset="0"/>
              </a:rPr>
              <a:t>La somme investie par l’ensemble des Managers pour acquérir les Instruments Financiers constitue un montant non négligeable ;</a:t>
            </a:r>
          </a:p>
          <a:p>
            <a:pPr algn="just">
              <a:spcAft>
                <a:spcPts val="750"/>
              </a:spcAft>
              <a:tabLst>
                <a:tab pos="361950" algn="l"/>
              </a:tabLst>
            </a:pPr>
            <a:endParaRPr lang="fr-BE" sz="1800" dirty="0">
              <a:effectLst/>
              <a:latin typeface="Times New Roman" panose="02020603050405020304" pitchFamily="18" charset="0"/>
              <a:ea typeface="Times New Roman" panose="02020603050405020304" pitchFamily="18" charset="0"/>
            </a:endParaRPr>
          </a:p>
          <a:p>
            <a:pPr marL="361950" lvl="1" indent="-361950" algn="just">
              <a:spcAft>
                <a:spcPts val="750"/>
              </a:spcAft>
              <a:buFontTx/>
              <a:buChar char="-"/>
              <a:tabLst>
                <a:tab pos="361950" algn="l"/>
              </a:tabLst>
            </a:pPr>
            <a:r>
              <a:rPr lang="fr-BE" sz="1800" dirty="0">
                <a:solidFill>
                  <a:srgbClr val="000000"/>
                </a:solidFill>
                <a:effectLst/>
                <a:latin typeface="Arial" panose="020B0604020202020204" pitchFamily="34" charset="0"/>
                <a:ea typeface="Times New Roman" panose="02020603050405020304" pitchFamily="18" charset="0"/>
              </a:rPr>
              <a:t>La construction financière de l’opération dans sa globalité n’est pas artificielle ;</a:t>
            </a:r>
          </a:p>
          <a:p>
            <a:pPr marL="285750" indent="-285750" algn="just">
              <a:spcAft>
                <a:spcPts val="750"/>
              </a:spcAft>
              <a:buFontTx/>
              <a:buChar char="-"/>
            </a:pPr>
            <a:endParaRPr lang="fr-BE" sz="1800" dirty="0">
              <a:solidFill>
                <a:srgbClr val="000000"/>
              </a:solidFill>
              <a:latin typeface="Arial" panose="020B0604020202020204" pitchFamily="34" charset="0"/>
              <a:ea typeface="Times New Roman" panose="02020603050405020304" pitchFamily="18" charset="0"/>
            </a:endParaRPr>
          </a:p>
          <a:p>
            <a:pPr marL="285750" indent="-285750" algn="just">
              <a:spcAft>
                <a:spcPts val="750"/>
              </a:spcAft>
              <a:buFontTx/>
              <a:buChar char="-"/>
            </a:pPr>
            <a:endParaRPr lang="fr-BE" sz="1800" dirty="0">
              <a:solidFill>
                <a:srgbClr val="000000"/>
              </a:solidFill>
              <a:effectLst/>
              <a:latin typeface="Arial" panose="020B0604020202020204" pitchFamily="34" charset="0"/>
              <a:ea typeface="Times New Roman" panose="02020603050405020304" pitchFamily="18" charset="0"/>
            </a:endParaRPr>
          </a:p>
          <a:p>
            <a:pPr marL="285750" indent="-285750" algn="just">
              <a:spcAft>
                <a:spcPts val="750"/>
              </a:spcAft>
              <a:buFontTx/>
              <a:buChar char="-"/>
            </a:pPr>
            <a:endParaRPr lang="fr-BE" sz="1800" dirty="0">
              <a:solidFill>
                <a:srgbClr val="000000"/>
              </a:solidFill>
              <a:latin typeface="Arial" panose="020B0604020202020204" pitchFamily="34" charset="0"/>
              <a:ea typeface="Times New Roman" panose="02020603050405020304" pitchFamily="18" charset="0"/>
            </a:endParaRPr>
          </a:p>
          <a:p>
            <a:pPr marL="285750" indent="-285750" algn="just">
              <a:spcAft>
                <a:spcPts val="750"/>
              </a:spcAft>
              <a:buFontTx/>
              <a:buChar char="-"/>
            </a:pPr>
            <a:endParaRPr lang="fr-BE" sz="1800" dirty="0">
              <a:solidFill>
                <a:srgbClr val="000000"/>
              </a:solidFill>
              <a:effectLst/>
              <a:latin typeface="Arial" panose="020B0604020202020204" pitchFamily="34" charset="0"/>
              <a:ea typeface="Times New Roman" panose="02020603050405020304" pitchFamily="18" charset="0"/>
            </a:endParaRPr>
          </a:p>
          <a:p>
            <a:pPr marL="285750" indent="-285750" algn="just">
              <a:spcAft>
                <a:spcPts val="750"/>
              </a:spcAft>
              <a:buFontTx/>
              <a:buChar char="-"/>
            </a:pPr>
            <a:endParaRPr lang="fr-BE" sz="1800" dirty="0">
              <a:effectLst/>
              <a:latin typeface="Times New Roman" panose="02020603050405020304" pitchFamily="18" charset="0"/>
              <a:ea typeface="Times New Roman" panose="02020603050405020304" pitchFamily="18" charset="0"/>
            </a:endParaRPr>
          </a:p>
          <a:p>
            <a:pPr algn="just">
              <a:spcAft>
                <a:spcPts val="750"/>
              </a:spcAft>
            </a:pPr>
            <a:endParaRPr lang="fr-BE"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590711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683568" y="764704"/>
            <a:ext cx="8135888" cy="5040313"/>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ZoneTexte 4">
            <a:extLst>
              <a:ext uri="{FF2B5EF4-FFF2-40B4-BE49-F238E27FC236}">
                <a16:creationId xmlns:a16="http://schemas.microsoft.com/office/drawing/2014/main" id="{804BEEED-95F5-40BE-A941-1914D8ED9C01}"/>
              </a:ext>
            </a:extLst>
          </p:cNvPr>
          <p:cNvSpPr txBox="1"/>
          <p:nvPr/>
        </p:nvSpPr>
        <p:spPr>
          <a:xfrm>
            <a:off x="467036" y="764704"/>
            <a:ext cx="8497452" cy="5201424"/>
          </a:xfrm>
          <a:prstGeom prst="rect">
            <a:avLst/>
          </a:prstGeom>
          <a:noFill/>
        </p:spPr>
        <p:txBody>
          <a:bodyPr wrap="square">
            <a:spAutoFit/>
          </a:bodyPr>
          <a:lstStyle/>
          <a:p>
            <a:pPr algn="just">
              <a:spcAft>
                <a:spcPts val="750"/>
              </a:spcAft>
            </a:pPr>
            <a:r>
              <a:rPr lang="fr-B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marL="361950" indent="-361950" algn="just">
              <a:spcAft>
                <a:spcPts val="750"/>
              </a:spcAft>
              <a:tabLst>
                <a:tab pos="361950" algn="l"/>
              </a:tabLst>
            </a:pPr>
            <a:r>
              <a:rPr lang="fr-B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La structure a été choisie par les Investisseurs Financiers en fonction d’un double objectif économique </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marL="361950" algn="just">
              <a:spcAft>
                <a:spcPts val="750"/>
              </a:spcAft>
              <a:tabLst>
                <a:tab pos="715963" algn="l"/>
              </a:tabLst>
            </a:pPr>
            <a:r>
              <a:rPr lang="fr-B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D’aligner totalement les intérêts économiques des Managers (actions B et actions de ‘préférence’) avec ceux des Investisseurs Financiers (actions A 	et Loan Notes) </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marL="361950" algn="just">
              <a:spcAft>
                <a:spcPts val="750"/>
              </a:spcAft>
              <a:tabLst>
                <a:tab pos="715963" algn="l"/>
              </a:tabLst>
            </a:pPr>
            <a:r>
              <a:rPr lang="fr-B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D’obliger les Managers à souscrire des Instruments Financiers aux 	conséquences différentes, soit une perte financière en cas de mauvaise performance (perte totale de l’investissement en actions C), soit une plus-value importante en cas de performance exceptionnelle.</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750"/>
              </a:spcAft>
            </a:pPr>
            <a:r>
              <a:rPr lang="fr-B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750"/>
              </a:spcAft>
            </a:pPr>
            <a:r>
              <a:rPr lang="fr-B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Pour le SDA, l’opération répond à d'autres motifs que la volonté d'éviter les impôts sur les revenus et il n’y a pas non plus simulation dans la mesure où toutes les conventions conclues entre les différentes parties sont respectées.</a:t>
            </a:r>
          </a:p>
          <a:p>
            <a:pPr algn="just">
              <a:spcAft>
                <a:spcPts val="750"/>
              </a:spcAft>
            </a:pPr>
            <a:endParaRPr lang="fr-BE" sz="16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spcAft>
                <a:spcPts val="750"/>
              </a:spcAft>
            </a:pPr>
            <a:endParaRPr lang="fr-B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750"/>
              </a:spcAft>
            </a:pPr>
            <a:endParaRPr lang="fr-BE" sz="16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spcAft>
                <a:spcPts val="750"/>
              </a:spcAft>
            </a:pP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6918056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683568" y="764704"/>
            <a:ext cx="8135888" cy="5040313"/>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ZoneTexte 4">
            <a:extLst>
              <a:ext uri="{FF2B5EF4-FFF2-40B4-BE49-F238E27FC236}">
                <a16:creationId xmlns:a16="http://schemas.microsoft.com/office/drawing/2014/main" id="{804BEEED-95F5-40BE-A941-1914D8ED9C01}"/>
              </a:ext>
            </a:extLst>
          </p:cNvPr>
          <p:cNvSpPr txBox="1"/>
          <p:nvPr/>
        </p:nvSpPr>
        <p:spPr>
          <a:xfrm>
            <a:off x="467036" y="764704"/>
            <a:ext cx="8497452" cy="5113964"/>
          </a:xfrm>
          <a:prstGeom prst="rect">
            <a:avLst/>
          </a:prstGeom>
          <a:noFill/>
        </p:spPr>
        <p:txBody>
          <a:bodyPr wrap="square">
            <a:spAutoFit/>
          </a:bodyPr>
          <a:lstStyle/>
          <a:p>
            <a:pPr marL="342900" lvl="0" indent="-342900" algn="just">
              <a:lnSpc>
                <a:spcPct val="115000"/>
              </a:lnSpc>
              <a:buFont typeface="Calibri" panose="020F0502020204030204" pitchFamily="34" charset="0"/>
              <a:buChar char="-"/>
            </a:pPr>
            <a:r>
              <a:rPr lang="fr-BE" sz="1600" u="sng"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Décision anticipée n° 2018.0859 du 13.11.2018</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marL="457200" algn="just">
              <a:lnSpc>
                <a:spcPct val="115000"/>
              </a:lnSpc>
              <a:spcAft>
                <a:spcPts val="1000"/>
              </a:spcAft>
              <a:tabLst>
                <a:tab pos="265430" algn="l"/>
              </a:tabLst>
            </a:pPr>
            <a:r>
              <a:rPr lang="fr-BE" sz="1600" dirty="0">
                <a:effectLst/>
                <a:latin typeface="Calibri" panose="020F0502020204030204" pitchFamily="34" charset="0"/>
                <a:ea typeface="Calibri" panose="020F0502020204030204" pitchFamily="34" charset="0"/>
                <a:cs typeface="Calibri" panose="020F0502020204030204" pitchFamily="34" charset="0"/>
              </a:rPr>
              <a:t> </a:t>
            </a:r>
          </a:p>
          <a:p>
            <a:pPr algn="just">
              <a:lnSpc>
                <a:spcPct val="115000"/>
              </a:lnSpc>
              <a:spcAft>
                <a:spcPts val="1000"/>
              </a:spcAft>
              <a:tabLst>
                <a:tab pos="265430" algn="l"/>
              </a:tabLst>
            </a:pPr>
            <a:r>
              <a:rPr lang="fr-BE" sz="1600" dirty="0">
                <a:effectLst/>
                <a:latin typeface="Calibri" panose="020F0502020204030204" pitchFamily="34" charset="0"/>
                <a:ea typeface="Calibri" panose="020F0502020204030204" pitchFamily="34" charset="0"/>
                <a:cs typeface="Calibri" panose="020F0502020204030204" pitchFamily="34" charset="0"/>
              </a:rPr>
              <a:t>Cette décision anticipée a été rendue dans le contexte suivant :</a:t>
            </a:r>
          </a:p>
          <a:p>
            <a:pPr algn="just"/>
            <a:r>
              <a:rPr lang="fr-B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 cours de l'été 2010, Monsieur M, fondateur du Groupe F a cédé une participation importante de celui-ci à un ensemble d'investisseurs comprenant, Monsieur H (CEO du Groupe), plusieurs fonds d'investissement (les Investisseurs Financiers) et quelques Managers du Groupe.</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fr-B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fr-B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Lors de cette transaction, Monsieur H, ami personnel de Monsieur X, a invité ce dernier à investir dans des conditions identiques à celles proposées à lui-même et aux Managers.</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fr-B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fr-B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 moment où Monsieur X a réalisé l'investissement décrit ci-dessus, cet investissement représentait moins de 20% de la valeur nette de son patrimoine global.</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fr-B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fr-B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Cet investissement a par ailleurs été réalisé par le Demandeur au moyen de ses fonds propres (pas d'emprunt).</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spcAft>
                <a:spcPts val="1000"/>
              </a:spcAft>
              <a:tabLst>
                <a:tab pos="265430" algn="l"/>
              </a:tabLst>
            </a:pPr>
            <a:r>
              <a:rPr lang="fr-BE" sz="1600" dirty="0">
                <a:effectLst/>
                <a:latin typeface="Calibri" panose="020F0502020204030204" pitchFamily="34" charset="0"/>
                <a:ea typeface="Calibri" panose="020F0502020204030204" pitchFamily="34" charset="0"/>
                <a:cs typeface="Calibri" panose="020F0502020204030204" pitchFamily="34" charset="0"/>
              </a:rPr>
              <a:t> </a:t>
            </a:r>
          </a:p>
          <a:p>
            <a:pPr algn="just">
              <a:lnSpc>
                <a:spcPct val="115000"/>
              </a:lnSpc>
              <a:spcAft>
                <a:spcPts val="1000"/>
              </a:spcAft>
              <a:tabLst>
                <a:tab pos="265430" algn="l"/>
              </a:tabLst>
            </a:pPr>
            <a:r>
              <a:rPr lang="fr-BE" sz="1600" dirty="0">
                <a:effectLst/>
                <a:latin typeface="Calibri" panose="020F0502020204030204" pitchFamily="34" charset="0"/>
                <a:ea typeface="Calibri" panose="020F0502020204030204" pitchFamily="34" charset="0"/>
                <a:cs typeface="Calibri" panose="020F0502020204030204" pitchFamily="34" charset="0"/>
              </a:rPr>
              <a:t>Le collège du SDA, a été en l’espèce amené à se prononcer uniquement sur la qualification des revenus à titre de revenus professionnels ou divers.</a:t>
            </a:r>
          </a:p>
        </p:txBody>
      </p:sp>
    </p:spTree>
    <p:extLst>
      <p:ext uri="{BB962C8B-B14F-4D97-AF65-F5344CB8AC3E}">
        <p14:creationId xmlns:p14="http://schemas.microsoft.com/office/powerpoint/2010/main" val="1512042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683568" y="764704"/>
            <a:ext cx="8135888" cy="5040313"/>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ZoneTexte 3">
            <a:extLst>
              <a:ext uri="{FF2B5EF4-FFF2-40B4-BE49-F238E27FC236}">
                <a16:creationId xmlns:a16="http://schemas.microsoft.com/office/drawing/2014/main" id="{60A73C98-E1C0-4690-91E1-7D371DF10ECD}"/>
              </a:ext>
            </a:extLst>
          </p:cNvPr>
          <p:cNvSpPr txBox="1"/>
          <p:nvPr/>
        </p:nvSpPr>
        <p:spPr>
          <a:xfrm>
            <a:off x="503040" y="1397000"/>
            <a:ext cx="8496944" cy="1015663"/>
          </a:xfrm>
          <a:prstGeom prst="rect">
            <a:avLst/>
          </a:prstGeom>
          <a:noFill/>
        </p:spPr>
        <p:txBody>
          <a:bodyPr wrap="square">
            <a:spAutoFit/>
          </a:bodyPr>
          <a:lstStyle/>
          <a:p>
            <a:pPr marL="719138" lvl="1" indent="-366713" algn="just">
              <a:buFontTx/>
              <a:buChar char="-"/>
              <a:tabLst>
                <a:tab pos="361950" algn="l"/>
                <a:tab pos="715963" algn="l"/>
                <a:tab pos="1077913" algn="l"/>
              </a:tabLst>
              <a:defRPr/>
            </a:pPr>
            <a:r>
              <a:rPr lang="fr-FR" sz="1600" dirty="0">
                <a:latin typeface="Arial" panose="020B0604020202020204" pitchFamily="34" charset="0"/>
                <a:cs typeface="Arial" panose="020B0604020202020204" pitchFamily="34" charset="0"/>
              </a:rPr>
              <a:t>LA PRESSE ET L’AFFAIRE JULES DESTROOPER</a:t>
            </a:r>
          </a:p>
          <a:p>
            <a:pPr marL="1001713" lvl="1" indent="-285750" algn="just">
              <a:buFontTx/>
              <a:buChar char="-"/>
              <a:tabLst>
                <a:tab pos="361950" algn="l"/>
                <a:tab pos="715963" algn="l"/>
                <a:tab pos="1077913" algn="l"/>
              </a:tabLst>
              <a:defRPr/>
            </a:pPr>
            <a:endParaRPr lang="fr-FR" sz="1600" dirty="0">
              <a:latin typeface="Arial" panose="020B0604020202020204" pitchFamily="34" charset="0"/>
              <a:cs typeface="Arial" panose="020B0604020202020204" pitchFamily="34" charset="0"/>
            </a:endParaRPr>
          </a:p>
          <a:p>
            <a:pPr marL="1001713" lvl="1" algn="just">
              <a:buFontTx/>
              <a:buChar char="-"/>
              <a:tabLst>
                <a:tab pos="361950" algn="l"/>
                <a:tab pos="715963" algn="l"/>
                <a:tab pos="1077913" algn="l"/>
              </a:tabLst>
              <a:defRPr/>
            </a:pPr>
            <a:endParaRPr lang="fr-FR" sz="2800" dirty="0">
              <a:latin typeface="Arial" panose="020B0604020202020204" pitchFamily="34" charset="0"/>
              <a:cs typeface="Arial" panose="020B0604020202020204" pitchFamily="34" charset="0"/>
            </a:endParaRPr>
          </a:p>
        </p:txBody>
      </p:sp>
      <p:pic>
        <p:nvPicPr>
          <p:cNvPr id="6" name="Image 2">
            <a:extLst>
              <a:ext uri="{FF2B5EF4-FFF2-40B4-BE49-F238E27FC236}">
                <a16:creationId xmlns:a16="http://schemas.microsoft.com/office/drawing/2014/main" id="{4619447C-CF23-4514-AA8D-2EECFE849A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2658884"/>
            <a:ext cx="5391150" cy="280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683568" y="764704"/>
            <a:ext cx="8135888" cy="5040313"/>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ZoneTexte 4">
            <a:extLst>
              <a:ext uri="{FF2B5EF4-FFF2-40B4-BE49-F238E27FC236}">
                <a16:creationId xmlns:a16="http://schemas.microsoft.com/office/drawing/2014/main" id="{804BEEED-95F5-40BE-A941-1914D8ED9C01}"/>
              </a:ext>
            </a:extLst>
          </p:cNvPr>
          <p:cNvSpPr txBox="1"/>
          <p:nvPr/>
        </p:nvSpPr>
        <p:spPr>
          <a:xfrm>
            <a:off x="467036" y="764704"/>
            <a:ext cx="8497452" cy="4278094"/>
          </a:xfrm>
          <a:prstGeom prst="rect">
            <a:avLst/>
          </a:prstGeom>
          <a:noFill/>
        </p:spPr>
        <p:txBody>
          <a:bodyPr wrap="square">
            <a:spAutoFit/>
          </a:bodyPr>
          <a:lstStyle/>
          <a:p>
            <a:pPr marL="342900" lvl="0" indent="-342900" algn="just">
              <a:buFont typeface="+mj-lt"/>
              <a:buAutoNum type="alphaLcParenR"/>
            </a:pPr>
            <a:r>
              <a:rPr lang="fr-BE" sz="1600" b="1" i="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 qualification de revenus professionnels</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fr-B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fr-B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 SDA souligne à nouveau : </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fr-B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fr-BE" sz="16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opération isolée</a:t>
            </a: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tant l'éloignement dans le temps </a:t>
            </a:r>
            <a:r>
              <a:rPr lang="fr-BE" sz="16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entre les investissements (d'une part, 2006 et, d'autre part, 2010 et 2015) est important</a:t>
            </a: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Eu égard à l'activité professionnelle du Demandeur et du caractère isolé des opérations décrites, on peut considérer que l'acquisition de ces actions ne s'inscrit </a:t>
            </a:r>
            <a:r>
              <a:rPr lang="fr-BE" sz="16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pas dans le cadre de l'activité professionnelle du Demandeur</a:t>
            </a: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et que les actions acquises ne peuvent dès lors pas être considérées comme étant affectées à l'exercice de son activité professionnelle.</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les actions ont été acquises par le Demandeur </a:t>
            </a:r>
            <a:r>
              <a:rPr lang="fr-BE" sz="16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 prix marché</a:t>
            </a: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et en tout état de cause à un </a:t>
            </a:r>
            <a:r>
              <a:rPr lang="fr-BE" sz="16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montant identique à celui payé par le Nouvel Investisseur</a:t>
            </a: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Financier </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Le Demandeur a perçu des </a:t>
            </a:r>
            <a:r>
              <a:rPr lang="fr-BE" sz="16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rémunérations importantes</a:t>
            </a: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Wingdings" panose="05000000000000000000" pitchFamily="2" charset="2"/>
              <a:buChar char=""/>
            </a:pP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 plus-value qui sera éventuellement réalisée lors de la revente des titres </a:t>
            </a:r>
            <a:r>
              <a:rPr lang="fr-BE" sz="1600" i="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 constituera pas un revenu professionnel</a:t>
            </a: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8497650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683568" y="764704"/>
            <a:ext cx="8135888" cy="5040313"/>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ZoneTexte 4">
            <a:extLst>
              <a:ext uri="{FF2B5EF4-FFF2-40B4-BE49-F238E27FC236}">
                <a16:creationId xmlns:a16="http://schemas.microsoft.com/office/drawing/2014/main" id="{804BEEED-95F5-40BE-A941-1914D8ED9C01}"/>
              </a:ext>
            </a:extLst>
          </p:cNvPr>
          <p:cNvSpPr txBox="1"/>
          <p:nvPr/>
        </p:nvSpPr>
        <p:spPr>
          <a:xfrm>
            <a:off x="467544" y="836712"/>
            <a:ext cx="8497452" cy="4832092"/>
          </a:xfrm>
          <a:prstGeom prst="rect">
            <a:avLst/>
          </a:prstGeom>
          <a:noFill/>
        </p:spPr>
        <p:txBody>
          <a:bodyPr wrap="square">
            <a:spAutoFit/>
          </a:bodyPr>
          <a:lstStyle/>
          <a:p>
            <a:pPr lvl="0" algn="just">
              <a:tabLst>
                <a:tab pos="361950" algn="l"/>
              </a:tabLst>
            </a:pPr>
            <a:r>
              <a:rPr lang="fr-BE" sz="14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	</a:t>
            </a:r>
            <a:r>
              <a:rPr lang="fr-BE" sz="1400" b="1" i="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Qualification de revenu divers (article 90, 1° CIR92) : </a:t>
            </a:r>
            <a:endParaRPr lang="fr-BE" sz="14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fr-BE" sz="140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BE" sz="14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fr-BE"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fr-BE" sz="14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 La question de savoir si une opération ressort de la gestion normale d'un patrimoine privé doit être déterminée en fonction des circonstances de faits propres au cas d'espèce : </a:t>
            </a:r>
            <a:endParaRPr lang="fr-BE" sz="14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fr-BE" sz="14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BE" sz="1400" dirty="0">
              <a:effectLst/>
              <a:latin typeface="Calibri" panose="020F0502020204030204" pitchFamily="34" charset="0"/>
              <a:ea typeface="Times New Roman" panose="02020603050405020304" pitchFamily="18" charset="0"/>
              <a:cs typeface="Calibri" panose="020F0502020204030204" pitchFamily="34" charset="0"/>
            </a:endParaRPr>
          </a:p>
          <a:p>
            <a:pPr marL="361950" indent="-361950" algn="just"/>
            <a:r>
              <a:rPr lang="fr-BE" sz="14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fr-BE" sz="14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pas d'une initiative émanant du Demandeur </a:t>
            </a:r>
            <a:endParaRPr lang="fr-BE" sz="1400" dirty="0">
              <a:effectLst/>
              <a:latin typeface="Calibri" panose="020F0502020204030204" pitchFamily="34" charset="0"/>
              <a:ea typeface="Times New Roman" panose="02020603050405020304" pitchFamily="18" charset="0"/>
              <a:cs typeface="Calibri" panose="020F0502020204030204" pitchFamily="34" charset="0"/>
            </a:endParaRPr>
          </a:p>
          <a:p>
            <a:pPr marL="361950" indent="-361950" algn="just"/>
            <a:r>
              <a:rPr lang="fr-BE" sz="14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Le Demandeur est actif dans le domaine de la structuration des investissements en  </a:t>
            </a:r>
            <a:r>
              <a:rPr lang="fr-BE" sz="14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private</a:t>
            </a:r>
            <a:r>
              <a:rPr lang="fr-BE" sz="14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fr-BE" sz="14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equity</a:t>
            </a:r>
            <a:r>
              <a:rPr lang="fr-BE" sz="14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Il dispose dès lors d'une </a:t>
            </a:r>
            <a:r>
              <a:rPr lang="fr-BE" sz="14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connaissance pointue de ce domaine et de ce milieu, ce qui lui permet d'être capable d'évaluer prudemment et diligemment les investissements financiers qui s'avèrent intéressants en vue de l'accroissement et de la conservation de son patrimoine privé</a:t>
            </a:r>
            <a:r>
              <a:rPr lang="fr-BE" sz="14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fr-BE" sz="1400" dirty="0">
              <a:effectLst/>
              <a:latin typeface="Calibri" panose="020F0502020204030204" pitchFamily="34" charset="0"/>
              <a:ea typeface="Times New Roman" panose="02020603050405020304" pitchFamily="18" charset="0"/>
              <a:cs typeface="Calibri" panose="020F0502020204030204" pitchFamily="34" charset="0"/>
            </a:endParaRPr>
          </a:p>
          <a:p>
            <a:pPr marL="361950" indent="-361950" algn="just"/>
            <a:r>
              <a:rPr lang="fr-BE" sz="14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fr-BE" sz="14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Ledit investissement n'ayant dès lors pas été effectué aveuglément par Monsieur X, il peut être raisonnablement admis qu'aucun risque inconsidéré n'a été pris par celui-ci.</a:t>
            </a:r>
            <a:endParaRPr lang="fr-BE" sz="1400" dirty="0">
              <a:effectLst/>
              <a:latin typeface="Calibri" panose="020F0502020204030204" pitchFamily="34" charset="0"/>
              <a:ea typeface="Times New Roman" panose="02020603050405020304" pitchFamily="18" charset="0"/>
              <a:cs typeface="Calibri" panose="020F0502020204030204" pitchFamily="34" charset="0"/>
            </a:endParaRPr>
          </a:p>
          <a:p>
            <a:pPr marL="361950" indent="-361950" algn="just"/>
            <a:r>
              <a:rPr lang="fr-BE" sz="14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les différentes opérations réalisées ne sont </a:t>
            </a:r>
            <a:r>
              <a:rPr lang="fr-BE" sz="14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pas déraisonnables eu égard à la situation patrimoniale et personnelle du Demandeur</a:t>
            </a:r>
            <a:r>
              <a:rPr lang="fr-BE" sz="14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fr-BE" sz="1400" dirty="0">
              <a:effectLst/>
              <a:latin typeface="Calibri" panose="020F0502020204030204" pitchFamily="34" charset="0"/>
              <a:ea typeface="Times New Roman" panose="02020603050405020304" pitchFamily="18" charset="0"/>
              <a:cs typeface="Calibri" panose="020F0502020204030204" pitchFamily="34" charset="0"/>
            </a:endParaRPr>
          </a:p>
          <a:p>
            <a:pPr marL="361950" indent="-361950" algn="just"/>
            <a:r>
              <a:rPr lang="fr-BE" sz="14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Il s'agit d'un investissement </a:t>
            </a:r>
            <a:r>
              <a:rPr lang="fr-BE" sz="14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 actions ordinaires ne faisant pas intervenir des constructions artificielles ou anormales </a:t>
            </a:r>
            <a:r>
              <a:rPr lang="fr-BE" sz="14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fr-BE" sz="1400" dirty="0">
              <a:effectLst/>
              <a:latin typeface="Calibri" panose="020F0502020204030204" pitchFamily="34" charset="0"/>
              <a:ea typeface="Times New Roman" panose="02020603050405020304" pitchFamily="18" charset="0"/>
              <a:cs typeface="Calibri" panose="020F0502020204030204" pitchFamily="34" charset="0"/>
            </a:endParaRPr>
          </a:p>
          <a:p>
            <a:pPr marL="361950" indent="-361950" algn="just"/>
            <a:r>
              <a:rPr lang="fr-BE" sz="14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Il ne s'agit </a:t>
            </a:r>
            <a:r>
              <a:rPr lang="fr-BE" sz="14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pas d'une opération à court terme </a:t>
            </a:r>
            <a:r>
              <a:rPr lang="fr-BE" sz="14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fr-BE" sz="1400" dirty="0">
              <a:effectLst/>
              <a:latin typeface="Calibri" panose="020F0502020204030204" pitchFamily="34" charset="0"/>
              <a:ea typeface="Times New Roman" panose="02020603050405020304" pitchFamily="18" charset="0"/>
              <a:cs typeface="Calibri" panose="020F0502020204030204" pitchFamily="34" charset="0"/>
            </a:endParaRPr>
          </a:p>
          <a:p>
            <a:pPr marL="361950" indent="-361950" algn="just"/>
            <a:r>
              <a:rPr lang="fr-BE" sz="14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fr-BE" sz="14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opération unique</a:t>
            </a:r>
            <a:r>
              <a:rPr lang="fr-BE" sz="14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BE" sz="14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fr-BE" sz="14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BE" sz="14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gn="just">
              <a:buFont typeface="Wingdings" panose="05000000000000000000" pitchFamily="2" charset="2"/>
              <a:buChar char="à"/>
              <a:tabLst>
                <a:tab pos="361950" algn="l"/>
              </a:tabLst>
            </a:pPr>
            <a:r>
              <a:rPr lang="fr-BE" sz="14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 vente future des actions de ManCo2 s'inscrit dans le cadre d'une </a:t>
            </a:r>
            <a:r>
              <a:rPr lang="fr-BE" sz="14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gestion normale du patrimoine privé de 	Monsieur X.</a:t>
            </a:r>
            <a:endParaRPr lang="fr-BE" sz="1400" dirty="0">
              <a:latin typeface="Calibri" panose="020F0502020204030204" pitchFamily="34" charset="0"/>
              <a:ea typeface="Times New Roman" panose="02020603050405020304" pitchFamily="18" charset="0"/>
              <a:cs typeface="Calibri" panose="020F0502020204030204" pitchFamily="34" charset="0"/>
            </a:endParaRPr>
          </a:p>
          <a:p>
            <a:pPr marL="285750" indent="-285750" algn="just">
              <a:buFont typeface="Wingdings" panose="05000000000000000000" pitchFamily="2" charset="2"/>
              <a:buChar char="à"/>
              <a:tabLst>
                <a:tab pos="361950" algn="l"/>
              </a:tabLst>
            </a:pPr>
            <a:r>
              <a:rPr lang="fr-BE" sz="14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pas un revenu divers imposable</a:t>
            </a:r>
            <a:r>
              <a:rPr lang="fr-BE" sz="14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sur la base de l'article 90, 1° du CIR92. »</a:t>
            </a:r>
            <a:endParaRPr lang="fr-BE" sz="14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8888339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467036" y="764704"/>
            <a:ext cx="8352420" cy="5040560"/>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ZoneTexte 4">
            <a:extLst>
              <a:ext uri="{FF2B5EF4-FFF2-40B4-BE49-F238E27FC236}">
                <a16:creationId xmlns:a16="http://schemas.microsoft.com/office/drawing/2014/main" id="{804BEEED-95F5-40BE-A941-1914D8ED9C01}"/>
              </a:ext>
            </a:extLst>
          </p:cNvPr>
          <p:cNvSpPr txBox="1"/>
          <p:nvPr/>
        </p:nvSpPr>
        <p:spPr>
          <a:xfrm>
            <a:off x="467036" y="1052736"/>
            <a:ext cx="8425444" cy="4898264"/>
          </a:xfrm>
          <a:prstGeom prst="rect">
            <a:avLst/>
          </a:prstGeom>
          <a:noFill/>
        </p:spPr>
        <p:txBody>
          <a:bodyPr wrap="square">
            <a:spAutoFit/>
          </a:bodyPr>
          <a:lstStyle/>
          <a:p>
            <a:pPr algn="just">
              <a:lnSpc>
                <a:spcPct val="115000"/>
              </a:lnSpc>
              <a:spcAft>
                <a:spcPts val="1000"/>
              </a:spcAft>
              <a:tabLst>
                <a:tab pos="265430" algn="l"/>
              </a:tabLst>
            </a:pPr>
            <a:r>
              <a:rPr lang="fr-BE" sz="1600" dirty="0">
                <a:effectLst/>
                <a:latin typeface="Calibri" panose="020F0502020204030204" pitchFamily="34" charset="0"/>
                <a:ea typeface="Calibri" panose="020F0502020204030204" pitchFamily="34" charset="0"/>
                <a:cs typeface="Calibri" panose="020F0502020204030204" pitchFamily="34" charset="0"/>
              </a:rPr>
              <a:t> </a:t>
            </a:r>
          </a:p>
          <a:p>
            <a:pPr marL="342900" lvl="0" indent="-342900" algn="just">
              <a:lnSpc>
                <a:spcPct val="115000"/>
              </a:lnSpc>
              <a:spcBef>
                <a:spcPts val="1500"/>
              </a:spcBef>
              <a:spcAft>
                <a:spcPts val="750"/>
              </a:spcAft>
              <a:buFont typeface="Calibri" panose="020F0502020204030204" pitchFamily="34" charset="0"/>
              <a:buChar char="-"/>
            </a:pPr>
            <a:r>
              <a:rPr lang="fr-BE" sz="1600" b="1" u="sng" kern="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Décision anticipée n° 2017.401 dd. 12.09.2017</a:t>
            </a:r>
            <a:endParaRPr lang="fr-BE" sz="1600" b="1" kern="0" dirty="0">
              <a:solidFill>
                <a:srgbClr val="365F91"/>
              </a:solidFill>
              <a:effectLst/>
              <a:latin typeface="Calibri" panose="020F0502020204030204" pitchFamily="34" charset="0"/>
              <a:ea typeface="Calibri" panose="020F0502020204030204" pitchFamily="34" charset="0"/>
              <a:cs typeface="Calibri" panose="020F0502020204030204" pitchFamily="34" charset="0"/>
            </a:endParaRPr>
          </a:p>
          <a:p>
            <a:pPr algn="just">
              <a:spcAft>
                <a:spcPts val="750"/>
              </a:spcAft>
            </a:pPr>
            <a:r>
              <a:rPr lang="fr-B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marL="361950" indent="-361950" algn="just">
              <a:spcAft>
                <a:spcPts val="750"/>
              </a:spcAft>
              <a:tabLst>
                <a:tab pos="0" algn="l"/>
              </a:tabLst>
            </a:pP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les différents instruments financiers (les Actions Ordinaires, les Actions de Préférence A et les Actions </a:t>
            </a:r>
            <a:r>
              <a:rPr lang="fr-BE" sz="16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Ratchet</a:t>
            </a: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la société T S.A. ont été </a:t>
            </a:r>
            <a:r>
              <a:rPr lang="fr-BE" sz="16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acquis par le Demandeur à leur valeur de marché</a:t>
            </a: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marL="361950" indent="-361950" algn="just">
              <a:spcAft>
                <a:spcPts val="750"/>
              </a:spcAft>
              <a:tabLst>
                <a:tab pos="0" algn="l"/>
              </a:tabLst>
            </a:pP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pour les actions </a:t>
            </a:r>
            <a:r>
              <a:rPr lang="fr-BE" sz="16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Ratchet</a:t>
            </a: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il ne peut être fait référence à un prix payé par les Investisseurs Financiers, étant donné que seuls les Managers ont eu la faculté de souscrire cette classe d’actions; Ces actions ont dès lors été valorisées par une firme spécialisée ;</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marL="361950" indent="-361950" algn="just">
              <a:spcAft>
                <a:spcPts val="750"/>
              </a:spcAft>
              <a:tabLst>
                <a:tab pos="0" algn="l"/>
              </a:tabLst>
            </a:pP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les </a:t>
            </a:r>
            <a:r>
              <a:rPr lang="fr-BE" sz="16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Managers ont souscrit des Actions Ordinaires en proportion plus importante que les autres investisseurs</a:t>
            </a: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marL="361950" indent="-361950" algn="just">
              <a:spcAft>
                <a:spcPts val="750"/>
              </a:spcAft>
              <a:buFontTx/>
              <a:buChar char="-"/>
              <a:tabLst>
                <a:tab pos="0" algn="l"/>
              </a:tabLst>
            </a:pP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ces actions permettent, potentiellement, au Demandeur de réaliser des gains importants tout en l’exposant, parallèlement, à un risque élevé de subir des pertes importantes (probabilité importante que ces actions perdent la totalité de leur valeur);</a:t>
            </a:r>
            <a:endParaRPr lang="fr-BE" sz="1600" i="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361950" indent="-361950" algn="just">
              <a:spcAft>
                <a:spcPts val="750"/>
              </a:spcAft>
              <a:buFontTx/>
              <a:buChar char="-"/>
              <a:tabLst>
                <a:tab pos="0" algn="l"/>
              </a:tabLst>
            </a:pPr>
            <a:endPar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750"/>
              </a:spcAft>
              <a:tabLst>
                <a:tab pos="0" algn="l"/>
              </a:tabLst>
            </a:pP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8500997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467036" y="764704"/>
            <a:ext cx="8352420" cy="5040560"/>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ZoneTexte 4">
            <a:extLst>
              <a:ext uri="{FF2B5EF4-FFF2-40B4-BE49-F238E27FC236}">
                <a16:creationId xmlns:a16="http://schemas.microsoft.com/office/drawing/2014/main" id="{804BEEED-95F5-40BE-A941-1914D8ED9C01}"/>
              </a:ext>
            </a:extLst>
          </p:cNvPr>
          <p:cNvSpPr txBox="1"/>
          <p:nvPr/>
        </p:nvSpPr>
        <p:spPr>
          <a:xfrm>
            <a:off x="467036" y="1052736"/>
            <a:ext cx="8425444" cy="4750018"/>
          </a:xfrm>
          <a:prstGeom prst="rect">
            <a:avLst/>
          </a:prstGeom>
          <a:noFill/>
        </p:spPr>
        <p:txBody>
          <a:bodyPr wrap="square">
            <a:spAutoFit/>
          </a:bodyPr>
          <a:lstStyle/>
          <a:p>
            <a:pPr marL="361950" indent="-361950" algn="just">
              <a:spcAft>
                <a:spcPts val="750"/>
              </a:spcAft>
            </a:pP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l’équilibre de la transaction </a:t>
            </a:r>
            <a:r>
              <a:rPr lang="fr-BE" sz="16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doit être mesuré au regard des </a:t>
            </a:r>
            <a:r>
              <a:rPr lang="fr-BE" sz="1600" b="1" i="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risques encourus</a:t>
            </a:r>
            <a:r>
              <a:rPr lang="fr-BE" sz="16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par chacune des parties (les investisseurs financiers et les managers) et au regard de la probabilité et de l’importance des gains potentiellement réalisables par chacune des parties</a:t>
            </a: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marL="361950" indent="-361950" algn="just">
              <a:spcAft>
                <a:spcPts val="750"/>
              </a:spcAft>
            </a:pP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Pour ces motifs, il peut être conclu que les plus-values éventuellement réalisées par le Demandeur </a:t>
            </a:r>
            <a:r>
              <a:rPr lang="fr-BE" sz="16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 seront pas imposables à titre de revenus professionnels.</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marL="361950" indent="-361950" algn="just">
              <a:spcAft>
                <a:spcPts val="750"/>
              </a:spcAft>
            </a:pP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même, aucun avantage ayant un caractère rémunératoire </a:t>
            </a:r>
            <a:r>
              <a:rPr lang="fr-BE" sz="16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n’est octroyé au Demandeur lors de la souscription</a:t>
            </a: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par ce dernier de ces différents instruments financiers.</a:t>
            </a:r>
            <a:r>
              <a:rPr lang="fr-B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750"/>
              </a:spcAft>
            </a:pPr>
            <a:r>
              <a:rPr lang="fr-B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br>
              <a:rPr lang="fr-B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fr-B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Quant aux revenus divers, les mêmes critères qu’exposés ci-dessus sont invoqués outre le fait que </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750"/>
              </a:spcAft>
            </a:pP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L’investissement correspond à des actions d’une </a:t>
            </a:r>
            <a:r>
              <a:rPr lang="fr-BE" sz="16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entreprise rentable</a:t>
            </a: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et bien établie que le Demandeur connaît parfaitement ;</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750"/>
              </a:spcAft>
            </a:pP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57.7. Cet investissement est également </a:t>
            </a:r>
            <a:r>
              <a:rPr lang="fr-BE" sz="16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raisonnable au regard de la capacité d’épargne </a:t>
            </a: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 Monsieur W ;</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750"/>
              </a:spcAft>
            </a:pPr>
            <a:r>
              <a:rPr lang="fr-BE" sz="16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750"/>
              </a:spcAft>
            </a:pPr>
            <a:r>
              <a:rPr lang="fr-BE" sz="16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fr-BE" sz="16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La plus-value ne constituera pas un revenu divers</a:t>
            </a: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imposable sur la base des articles 90, 1° et 90, 9°, 1</a:t>
            </a:r>
            <a:r>
              <a:rPr lang="fr-BE" sz="1600" i="1"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er</a:t>
            </a:r>
            <a:r>
              <a:rPr lang="fr-B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tiret du CIR92.</a:t>
            </a:r>
            <a:r>
              <a:rPr lang="fr-B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9503957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467036" y="764704"/>
            <a:ext cx="8352420" cy="5040560"/>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Rectangle 1">
            <a:extLst>
              <a:ext uri="{FF2B5EF4-FFF2-40B4-BE49-F238E27FC236}">
                <a16:creationId xmlns:a16="http://schemas.microsoft.com/office/drawing/2014/main" id="{BDEDB5F6-EE90-492E-B91C-42420371FF81}"/>
              </a:ext>
            </a:extLst>
          </p:cNvPr>
          <p:cNvSpPr>
            <a:spLocks noChangeArrowheads="1"/>
          </p:cNvSpPr>
          <p:nvPr/>
        </p:nvSpPr>
        <p:spPr bwMode="auto">
          <a:xfrm>
            <a:off x="467036" y="2420888"/>
            <a:ext cx="8568952" cy="719138"/>
          </a:xfrm>
          <a:prstGeom prst="rect">
            <a:avLst/>
          </a:prstGeom>
          <a:solidFill>
            <a:srgbClr val="FFFFFF"/>
          </a:solidFill>
          <a:ln w="9525">
            <a:solidFill>
              <a:srgbClr val="000000"/>
            </a:solidFill>
            <a:miter lim="800000"/>
            <a:headEnd/>
            <a:tailEnd/>
          </a:ln>
        </p:spPr>
        <p:txBody>
          <a:bodyPr wrap="none"/>
          <a:lstStyle>
            <a:lvl1pPr>
              <a:tabLst>
                <a:tab pos="361950" algn="l"/>
              </a:tabLst>
              <a:defRPr sz="2800">
                <a:solidFill>
                  <a:schemeClr val="tx1"/>
                </a:solidFill>
                <a:latin typeface="Times New Roman" panose="02020603050405020304" pitchFamily="18" charset="0"/>
                <a:ea typeface="ＭＳ Ｐゴシック" panose="020B0600070205080204" pitchFamily="34" charset="-128"/>
              </a:defRPr>
            </a:lvl1pPr>
            <a:lvl2pPr marL="742950" indent="-285750">
              <a:tabLst>
                <a:tab pos="361950" algn="l"/>
              </a:tabLst>
              <a:defRPr sz="2800">
                <a:solidFill>
                  <a:schemeClr val="tx1"/>
                </a:solidFill>
                <a:latin typeface="Times New Roman" panose="02020603050405020304" pitchFamily="18" charset="0"/>
                <a:ea typeface="ＭＳ Ｐゴシック" panose="020B0600070205080204" pitchFamily="34" charset="-128"/>
              </a:defRPr>
            </a:lvl2pPr>
            <a:lvl3pPr marL="1143000" indent="-228600">
              <a:tabLst>
                <a:tab pos="361950" algn="l"/>
              </a:tabLst>
              <a:defRPr sz="2800">
                <a:solidFill>
                  <a:schemeClr val="tx1"/>
                </a:solidFill>
                <a:latin typeface="Times New Roman" panose="02020603050405020304" pitchFamily="18" charset="0"/>
                <a:ea typeface="ＭＳ Ｐゴシック" panose="020B0600070205080204" pitchFamily="34" charset="-128"/>
              </a:defRPr>
            </a:lvl3pPr>
            <a:lvl4pPr marL="1600200" indent="-228600">
              <a:tabLst>
                <a:tab pos="361950" algn="l"/>
              </a:tabLst>
              <a:defRPr sz="2800">
                <a:solidFill>
                  <a:schemeClr val="tx1"/>
                </a:solidFill>
                <a:latin typeface="Times New Roman" panose="02020603050405020304" pitchFamily="18" charset="0"/>
                <a:ea typeface="ＭＳ Ｐゴシック" panose="020B0600070205080204" pitchFamily="34" charset="-128"/>
              </a:defRPr>
            </a:lvl4pPr>
            <a:lvl5pPr marL="2057400" indent="-228600">
              <a:tabLst>
                <a:tab pos="361950" algn="l"/>
              </a:tabLst>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tabLst>
                <a:tab pos="361950" algn="l"/>
              </a:tabLs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tabLst>
                <a:tab pos="361950" algn="l"/>
              </a:tabLs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tabLst>
                <a:tab pos="361950" algn="l"/>
              </a:tabLs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tabLst>
                <a:tab pos="361950" algn="l"/>
              </a:tabLst>
              <a:defRPr sz="28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tab pos="361950" algn="l"/>
              </a:tabLst>
              <a:defRPr/>
            </a:pPr>
            <a:endParaRPr kumimoji="0" lang="fr-BE" altLang="fr-FR" sz="1600" b="1" i="0" u="none" strike="noStrike" kern="0" cap="none" spc="0" normalizeH="0" baseline="0" noProof="0" dirty="0">
              <a:ln>
                <a:noFill/>
              </a:ln>
              <a:solidFill>
                <a:srgbClr val="800000"/>
              </a:solidFill>
              <a:effectLst/>
              <a:uLnTx/>
              <a:uFillTx/>
              <a:latin typeface="Calibri" panose="020F0502020204030204" pitchFamily="34" charset="0"/>
              <a:cs typeface="Calibri" panose="020F0502020204030204" pitchFamily="34" charset="0"/>
            </a:endParaRPr>
          </a:p>
          <a:p>
            <a:pPr eaLnBrk="1" fontAlgn="auto" hangingPunct="1">
              <a:lnSpc>
                <a:spcPct val="115000"/>
              </a:lnSpc>
              <a:spcBef>
                <a:spcPts val="0"/>
              </a:spcBef>
              <a:spcAft>
                <a:spcPts val="0"/>
              </a:spcAft>
              <a:defRPr/>
            </a:pPr>
            <a:r>
              <a:rPr kumimoji="0" lang="fr-BE" altLang="fr-FR" sz="1600" b="1" i="0" u="none" strike="noStrike" kern="0" cap="none" spc="0" normalizeH="0" baseline="0" noProof="0" dirty="0">
                <a:ln>
                  <a:noFill/>
                </a:ln>
                <a:solidFill>
                  <a:srgbClr val="80000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VI.	</a:t>
            </a:r>
            <a:r>
              <a:rPr lang="fr-BE" sz="1600" b="1" kern="0" dirty="0">
                <a:solidFill>
                  <a:srgbClr val="8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 QUESTION DES CLAUSES DE NON-CONCURRENCE</a:t>
            </a:r>
          </a:p>
          <a:p>
            <a:pPr eaLnBrk="1" fontAlgn="auto" hangingPunct="1">
              <a:lnSpc>
                <a:spcPct val="115000"/>
              </a:lnSpc>
              <a:spcBef>
                <a:spcPts val="0"/>
              </a:spcBef>
              <a:spcAft>
                <a:spcPts val="0"/>
              </a:spcAft>
              <a:tabLst>
                <a:tab pos="361950" algn="l"/>
              </a:tabLst>
              <a:defRPr/>
            </a:pPr>
            <a:endParaRPr lang="fr-BE" sz="1600" b="1" kern="0" dirty="0">
              <a:solidFill>
                <a:srgbClr val="8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tab pos="361950" algn="l"/>
              </a:tabLst>
              <a:defRPr/>
            </a:pPr>
            <a:endParaRPr lang="fr-BE" altLang="fr-FR" sz="1600" b="1" kern="0" dirty="0">
              <a:solidFill>
                <a:srgbClr val="8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139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467036" y="764704"/>
            <a:ext cx="8352420" cy="5040560"/>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Rectangle 1">
            <a:extLst>
              <a:ext uri="{FF2B5EF4-FFF2-40B4-BE49-F238E27FC236}">
                <a16:creationId xmlns:a16="http://schemas.microsoft.com/office/drawing/2014/main" id="{1942F190-B829-4A16-BD03-DDB012BF7936}"/>
              </a:ext>
            </a:extLst>
          </p:cNvPr>
          <p:cNvSpPr>
            <a:spLocks noChangeArrowheads="1"/>
          </p:cNvSpPr>
          <p:nvPr/>
        </p:nvSpPr>
        <p:spPr bwMode="auto">
          <a:xfrm>
            <a:off x="467036" y="771525"/>
            <a:ext cx="8569460" cy="719138"/>
          </a:xfrm>
          <a:prstGeom prst="rect">
            <a:avLst/>
          </a:prstGeom>
          <a:solidFill>
            <a:schemeClr val="bg1"/>
          </a:solidFill>
          <a:ln w="9525">
            <a:solidFill>
              <a:schemeClr val="tx1"/>
            </a:solidFill>
            <a:miter lim="800000"/>
            <a:headEnd/>
            <a:tailEnd/>
          </a:ln>
        </p:spPr>
        <p:txBody>
          <a:bodyPr wrap="none"/>
          <a:lstStyle>
            <a:lvl1pPr>
              <a:tabLst>
                <a:tab pos="361950" algn="l"/>
              </a:tabLst>
              <a:defRPr sz="2800">
                <a:solidFill>
                  <a:schemeClr val="tx1"/>
                </a:solidFill>
                <a:latin typeface="Times New Roman" panose="02020603050405020304" pitchFamily="18" charset="0"/>
                <a:ea typeface="ＭＳ Ｐゴシック" panose="020B0600070205080204" pitchFamily="34" charset="-128"/>
              </a:defRPr>
            </a:lvl1pPr>
            <a:lvl2pPr marL="742950" indent="-285750">
              <a:tabLst>
                <a:tab pos="361950" algn="l"/>
              </a:tabLst>
              <a:defRPr sz="2800">
                <a:solidFill>
                  <a:schemeClr val="tx1"/>
                </a:solidFill>
                <a:latin typeface="Times New Roman" panose="02020603050405020304" pitchFamily="18" charset="0"/>
                <a:ea typeface="ＭＳ Ｐゴシック" panose="020B0600070205080204" pitchFamily="34" charset="-128"/>
              </a:defRPr>
            </a:lvl2pPr>
            <a:lvl3pPr marL="1143000" indent="-228600">
              <a:tabLst>
                <a:tab pos="361950" algn="l"/>
              </a:tabLst>
              <a:defRPr sz="2800">
                <a:solidFill>
                  <a:schemeClr val="tx1"/>
                </a:solidFill>
                <a:latin typeface="Times New Roman" panose="02020603050405020304" pitchFamily="18" charset="0"/>
                <a:ea typeface="ＭＳ Ｐゴシック" panose="020B0600070205080204" pitchFamily="34" charset="-128"/>
              </a:defRPr>
            </a:lvl3pPr>
            <a:lvl4pPr marL="1600200" indent="-228600">
              <a:tabLst>
                <a:tab pos="361950" algn="l"/>
              </a:tabLst>
              <a:defRPr sz="2800">
                <a:solidFill>
                  <a:schemeClr val="tx1"/>
                </a:solidFill>
                <a:latin typeface="Times New Roman" panose="02020603050405020304" pitchFamily="18" charset="0"/>
                <a:ea typeface="ＭＳ Ｐゴシック" panose="020B0600070205080204" pitchFamily="34" charset="-128"/>
              </a:defRPr>
            </a:lvl4pPr>
            <a:lvl5pPr marL="2057400" indent="-228600">
              <a:tabLst>
                <a:tab pos="361950" algn="l"/>
              </a:tabLst>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tabLst>
                <a:tab pos="361950" algn="l"/>
              </a:tabLs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tabLst>
                <a:tab pos="361950" algn="l"/>
              </a:tabLs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tabLst>
                <a:tab pos="361950" algn="l"/>
              </a:tabLs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tabLst>
                <a:tab pos="361950" algn="l"/>
              </a:tabLst>
              <a:defRPr sz="2800">
                <a:solidFill>
                  <a:schemeClr val="tx1"/>
                </a:solidFill>
                <a:latin typeface="Times New Roman" panose="02020603050405020304" pitchFamily="18" charset="0"/>
                <a:ea typeface="ＭＳ Ｐゴシック" panose="020B0600070205080204" pitchFamily="34" charset="-128"/>
              </a:defRPr>
            </a:lvl9pPr>
          </a:lstStyle>
          <a:p>
            <a:pPr algn="ctr">
              <a:defRPr/>
            </a:pPr>
            <a:endParaRPr lang="fr-BE" altLang="fr-FR" sz="1600" b="1" dirty="0">
              <a:solidFill>
                <a:srgbClr val="800000"/>
              </a:solidFill>
              <a:latin typeface="Calibri" panose="020F0502020204030204" pitchFamily="34" charset="0"/>
              <a:cs typeface="Calibri" panose="020F0502020204030204" pitchFamily="34" charset="0"/>
            </a:endParaRPr>
          </a:p>
          <a:p>
            <a:pPr>
              <a:defRPr/>
            </a:pPr>
            <a:r>
              <a:rPr lang="fr-BE" altLang="fr-FR" sz="1600" b="1" dirty="0">
                <a:solidFill>
                  <a:srgbClr val="8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VII.	PLUS-VALUES IMMOBILIERES</a:t>
            </a:r>
          </a:p>
          <a:p>
            <a:pPr algn="ctr">
              <a:defRPr/>
            </a:pPr>
            <a:endParaRPr lang="fr-BE" altLang="fr-FR" sz="1600" dirty="0">
              <a:latin typeface="Calibri" panose="020F0502020204030204" pitchFamily="34" charset="0"/>
              <a:cs typeface="Calibri" panose="020F0502020204030204" pitchFamily="34" charset="0"/>
            </a:endParaRPr>
          </a:p>
        </p:txBody>
      </p:sp>
      <p:sp>
        <p:nvSpPr>
          <p:cNvPr id="6" name="ZoneTexte 5">
            <a:extLst>
              <a:ext uri="{FF2B5EF4-FFF2-40B4-BE49-F238E27FC236}">
                <a16:creationId xmlns:a16="http://schemas.microsoft.com/office/drawing/2014/main" id="{FED1EB16-4615-4833-AFC4-BA7677F64065}"/>
              </a:ext>
            </a:extLst>
          </p:cNvPr>
          <p:cNvSpPr txBox="1"/>
          <p:nvPr/>
        </p:nvSpPr>
        <p:spPr>
          <a:xfrm>
            <a:off x="467036" y="1291425"/>
            <a:ext cx="8569460" cy="4475071"/>
          </a:xfrm>
          <a:prstGeom prst="rect">
            <a:avLst/>
          </a:prstGeom>
          <a:noFill/>
        </p:spPr>
        <p:txBody>
          <a:bodyPr wrap="square">
            <a:spAutoFit/>
          </a:bodyPr>
          <a:lstStyle/>
          <a:p>
            <a:pPr marL="342900" marR="0" lvl="0" indent="-342900" algn="just" defTabSz="914400" rtl="0" eaLnBrk="0" fontAlgn="base" latinLnBrk="0" hangingPunct="0">
              <a:lnSpc>
                <a:spcPct val="100000"/>
              </a:lnSpc>
              <a:spcBef>
                <a:spcPct val="20000"/>
              </a:spcBef>
              <a:spcAft>
                <a:spcPct val="0"/>
              </a:spcAft>
              <a:buClrTx/>
              <a:buSzTx/>
              <a:buFont typeface="Wingdings" panose="05000000000000000000" pitchFamily="2" charset="2"/>
              <a:buChar char="Ø"/>
              <a:tabLst>
                <a:tab pos="361950" algn="l"/>
              </a:tabLst>
              <a:defRPr/>
            </a:pPr>
            <a:endParaRPr kumimoji="0" lang="fr-BE" sz="1600" b="0" i="0" u="none" strike="noStrike" kern="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endParaRPr>
          </a:p>
          <a:p>
            <a:pPr marL="0" marR="0" lvl="0" indent="0" algn="just" defTabSz="914400" rtl="0" eaLnBrk="0" fontAlgn="base" latinLnBrk="0" hangingPunct="0">
              <a:lnSpc>
                <a:spcPct val="100000"/>
              </a:lnSpc>
              <a:spcBef>
                <a:spcPct val="20000"/>
              </a:spcBef>
              <a:spcAft>
                <a:spcPct val="0"/>
              </a:spcAft>
              <a:buClrTx/>
              <a:buSzTx/>
              <a:buFontTx/>
              <a:buNone/>
              <a:tabLst>
                <a:tab pos="361950" algn="l"/>
              </a:tabLst>
              <a:defRPr/>
            </a:pPr>
            <a:r>
              <a:rPr kumimoji="0" lang="fr-BE" sz="1600" b="0" i="0" u="none" strike="noStrike" kern="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=&gt;	Gestion normale patrimoine privé</a:t>
            </a:r>
          </a:p>
          <a:p>
            <a:pPr marL="0" marR="0" lvl="0" indent="0" algn="just" defTabSz="914400" rtl="0" eaLnBrk="0" fontAlgn="base" latinLnBrk="0" hangingPunct="0">
              <a:lnSpc>
                <a:spcPct val="100000"/>
              </a:lnSpc>
              <a:spcBef>
                <a:spcPct val="20000"/>
              </a:spcBef>
              <a:spcAft>
                <a:spcPct val="0"/>
              </a:spcAft>
              <a:buClrTx/>
              <a:buSzTx/>
              <a:buFontTx/>
              <a:buNone/>
              <a:tabLst>
                <a:tab pos="361950" algn="l"/>
              </a:tabLst>
              <a:defRPr/>
            </a:pPr>
            <a:r>
              <a:rPr kumimoji="0" lang="fr-BE" sz="1600" b="0" i="0" u="none" strike="noStrike" kern="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	absence de taxation</a:t>
            </a:r>
          </a:p>
          <a:p>
            <a:pPr marL="0" marR="0" lvl="0" indent="0" algn="just" defTabSz="914400" rtl="0" eaLnBrk="0" fontAlgn="base" latinLnBrk="0" hangingPunct="0">
              <a:lnSpc>
                <a:spcPct val="100000"/>
              </a:lnSpc>
              <a:spcBef>
                <a:spcPct val="20000"/>
              </a:spcBef>
              <a:spcAft>
                <a:spcPct val="0"/>
              </a:spcAft>
              <a:buClrTx/>
              <a:buSzTx/>
              <a:buFontTx/>
              <a:buNone/>
              <a:tabLst>
                <a:tab pos="361950" algn="l"/>
              </a:tabLst>
              <a:defRPr/>
            </a:pPr>
            <a:endParaRPr kumimoji="0" lang="fr-BE" sz="1600" b="0" i="0" u="none" strike="noStrike" kern="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endParaRPr>
          </a:p>
          <a:p>
            <a:pPr marL="0" marR="0" lvl="0" indent="0" algn="just" defTabSz="914400" rtl="0" eaLnBrk="0" fontAlgn="base" latinLnBrk="0" hangingPunct="0">
              <a:lnSpc>
                <a:spcPct val="100000"/>
              </a:lnSpc>
              <a:spcBef>
                <a:spcPct val="20000"/>
              </a:spcBef>
              <a:spcAft>
                <a:spcPct val="0"/>
              </a:spcAft>
              <a:buClrTx/>
              <a:buSzTx/>
              <a:buFontTx/>
              <a:buNone/>
              <a:tabLst>
                <a:tab pos="361950" algn="l"/>
              </a:tabLst>
              <a:defRPr/>
            </a:pPr>
            <a:r>
              <a:rPr kumimoji="0" lang="fr-BE" sz="1600" b="0" i="0" u="none" strike="noStrike" kern="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=&gt;	Revente dans 5 ans : immeuble bâti (90,10°)</a:t>
            </a:r>
          </a:p>
          <a:p>
            <a:pPr marL="0" marR="0" lvl="0" indent="0" algn="just" defTabSz="914400" rtl="0" eaLnBrk="0" fontAlgn="base" latinLnBrk="0" hangingPunct="0">
              <a:lnSpc>
                <a:spcPct val="100000"/>
              </a:lnSpc>
              <a:spcBef>
                <a:spcPct val="20000"/>
              </a:spcBef>
              <a:spcAft>
                <a:spcPct val="0"/>
              </a:spcAft>
              <a:buClrTx/>
              <a:buSzTx/>
              <a:buFontTx/>
              <a:buNone/>
              <a:tabLst>
                <a:tab pos="361950" algn="l"/>
              </a:tabLst>
              <a:defRPr/>
            </a:pPr>
            <a:r>
              <a:rPr kumimoji="0" lang="fr-BE" sz="1600" b="0" i="0" u="none" strike="noStrike" kern="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	taxation 16,5 %</a:t>
            </a:r>
          </a:p>
          <a:p>
            <a:pPr marL="0" marR="0" lvl="0" indent="0" algn="just" defTabSz="914400" rtl="0" eaLnBrk="0" fontAlgn="base" latinLnBrk="0" hangingPunct="0">
              <a:lnSpc>
                <a:spcPct val="100000"/>
              </a:lnSpc>
              <a:spcBef>
                <a:spcPct val="20000"/>
              </a:spcBef>
              <a:spcAft>
                <a:spcPct val="0"/>
              </a:spcAft>
              <a:buClrTx/>
              <a:buSzTx/>
              <a:buFontTx/>
              <a:buNone/>
              <a:tabLst>
                <a:tab pos="361950" algn="l"/>
              </a:tabLst>
              <a:defRPr/>
            </a:pPr>
            <a:endParaRPr kumimoji="0" lang="fr-BE" sz="1600" b="0" i="0" u="none" strike="noStrike" kern="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endParaRPr>
          </a:p>
          <a:p>
            <a:pPr marL="342900" marR="0" lvl="0" indent="-342900" algn="just" defTabSz="914400" rtl="0" eaLnBrk="0" fontAlgn="base" latinLnBrk="0" hangingPunct="0">
              <a:lnSpc>
                <a:spcPct val="100000"/>
              </a:lnSpc>
              <a:spcBef>
                <a:spcPct val="20000"/>
              </a:spcBef>
              <a:spcAft>
                <a:spcPct val="0"/>
              </a:spcAft>
              <a:buClrTx/>
              <a:buSzTx/>
              <a:buFont typeface="Wingdings" panose="05000000000000000000" pitchFamily="2" charset="2"/>
              <a:buChar char="Ø"/>
              <a:tabLst>
                <a:tab pos="361950" algn="l"/>
              </a:tabLst>
              <a:defRPr/>
            </a:pPr>
            <a:r>
              <a:rPr kumimoji="0" lang="fr-BE" sz="1600" b="0" i="0" u="none" strike="noStrike" kern="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Revente dans 8 ans : terrain (90, 8°)</a:t>
            </a:r>
          </a:p>
          <a:p>
            <a:pPr marL="0" marR="0" lvl="0" indent="0" algn="just" defTabSz="914400" rtl="0" eaLnBrk="0" fontAlgn="base" latinLnBrk="0" hangingPunct="0">
              <a:lnSpc>
                <a:spcPct val="100000"/>
              </a:lnSpc>
              <a:spcBef>
                <a:spcPct val="20000"/>
              </a:spcBef>
              <a:spcAft>
                <a:spcPct val="0"/>
              </a:spcAft>
              <a:buClrTx/>
              <a:buSzTx/>
              <a:buFontTx/>
              <a:buNone/>
              <a:tabLst>
                <a:tab pos="361950" algn="l"/>
              </a:tabLst>
              <a:defRPr/>
            </a:pPr>
            <a:endParaRPr kumimoji="0" lang="fr-BE" sz="1600" b="0" i="0" u="none" strike="noStrike" kern="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endParaRPr>
          </a:p>
          <a:p>
            <a:pPr marL="0" marR="0" lvl="0" indent="0" algn="just" defTabSz="914400" rtl="0" eaLnBrk="0" fontAlgn="base" latinLnBrk="0" hangingPunct="0">
              <a:lnSpc>
                <a:spcPct val="100000"/>
              </a:lnSpc>
              <a:spcBef>
                <a:spcPct val="20000"/>
              </a:spcBef>
              <a:spcAft>
                <a:spcPct val="0"/>
              </a:spcAft>
              <a:buClrTx/>
              <a:buSzTx/>
              <a:buFontTx/>
              <a:buNone/>
              <a:tabLst>
                <a:tab pos="361950" algn="l"/>
              </a:tabLst>
              <a:defRPr/>
            </a:pPr>
            <a:r>
              <a:rPr kumimoji="0" lang="fr-BE" sz="1600" b="0" i="0" u="none" strike="noStrike" kern="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	=&gt;  5 ans : 33 %</a:t>
            </a:r>
          </a:p>
          <a:p>
            <a:pPr marL="0" marR="0" lvl="0" indent="0" algn="just" defTabSz="914400" rtl="0" eaLnBrk="0" fontAlgn="base" latinLnBrk="0" hangingPunct="0">
              <a:lnSpc>
                <a:spcPct val="100000"/>
              </a:lnSpc>
              <a:spcBef>
                <a:spcPct val="20000"/>
              </a:spcBef>
              <a:spcAft>
                <a:spcPct val="0"/>
              </a:spcAft>
              <a:buClrTx/>
              <a:buSzTx/>
              <a:buFontTx/>
              <a:buNone/>
              <a:tabLst>
                <a:tab pos="361950" algn="l"/>
              </a:tabLst>
              <a:defRPr/>
            </a:pPr>
            <a:r>
              <a:rPr kumimoji="0" lang="fr-BE" sz="1600" b="0" i="0" u="none" strike="noStrike" kern="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	=&gt; 5-8 ans : 16,5 %</a:t>
            </a:r>
          </a:p>
          <a:p>
            <a:pPr marL="0" marR="0" lvl="0" indent="0" algn="just" defTabSz="914400" rtl="0" eaLnBrk="0" fontAlgn="base" latinLnBrk="0" hangingPunct="0">
              <a:lnSpc>
                <a:spcPct val="100000"/>
              </a:lnSpc>
              <a:spcBef>
                <a:spcPct val="20000"/>
              </a:spcBef>
              <a:spcAft>
                <a:spcPct val="0"/>
              </a:spcAft>
              <a:buClrTx/>
              <a:buSzTx/>
              <a:buFontTx/>
              <a:buNone/>
              <a:tabLst>
                <a:tab pos="361950" algn="l"/>
              </a:tabLst>
              <a:defRPr/>
            </a:pPr>
            <a:endParaRPr kumimoji="0" lang="fr-BE" sz="1600" b="0" i="0" u="none" strike="noStrike" kern="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endParaRPr>
          </a:p>
          <a:p>
            <a:pPr marL="342900" marR="0" lvl="0" indent="-342900" algn="just" defTabSz="914400" rtl="0" eaLnBrk="0" fontAlgn="base" latinLnBrk="0" hangingPunct="0">
              <a:lnSpc>
                <a:spcPct val="100000"/>
              </a:lnSpc>
              <a:spcBef>
                <a:spcPct val="20000"/>
              </a:spcBef>
              <a:spcAft>
                <a:spcPct val="0"/>
              </a:spcAft>
              <a:buClrTx/>
              <a:buSzTx/>
              <a:buFont typeface="Wingdings" panose="05000000000000000000" pitchFamily="2" charset="2"/>
              <a:buChar char="Ø"/>
              <a:tabLst>
                <a:tab pos="361950" algn="l"/>
              </a:tabLst>
              <a:defRPr/>
            </a:pPr>
            <a:r>
              <a:rPr kumimoji="0" lang="fr-BE" sz="1600" b="0" i="0" u="none" strike="noStrike" kern="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Revenus divers : sort gestion normale patrimoine privé : 33 % (90,1°)</a:t>
            </a:r>
          </a:p>
          <a:p>
            <a:pPr marL="342900" marR="0" lvl="0" indent="-342900" algn="just" defTabSz="914400" rtl="0" eaLnBrk="0" fontAlgn="base" latinLnBrk="0" hangingPunct="0">
              <a:lnSpc>
                <a:spcPct val="100000"/>
              </a:lnSpc>
              <a:spcBef>
                <a:spcPct val="20000"/>
              </a:spcBef>
              <a:spcAft>
                <a:spcPct val="0"/>
              </a:spcAft>
              <a:buClrTx/>
              <a:buSzTx/>
              <a:buFont typeface="Wingdings" panose="05000000000000000000" pitchFamily="2" charset="2"/>
              <a:buChar char="Ø"/>
              <a:tabLst>
                <a:tab pos="361950" algn="l"/>
              </a:tabLst>
              <a:defRPr/>
            </a:pPr>
            <a:endParaRPr kumimoji="0" lang="fr-BE" sz="1600" b="0" i="0" u="none" strike="noStrike" kern="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endParaRPr>
          </a:p>
          <a:p>
            <a:pPr marL="342900" marR="0" lvl="0" indent="-342900" algn="just" defTabSz="914400" rtl="0" eaLnBrk="0" fontAlgn="base" latinLnBrk="0" hangingPunct="0">
              <a:lnSpc>
                <a:spcPct val="100000"/>
              </a:lnSpc>
              <a:spcBef>
                <a:spcPct val="20000"/>
              </a:spcBef>
              <a:spcAft>
                <a:spcPct val="0"/>
              </a:spcAft>
              <a:buClrTx/>
              <a:buSzTx/>
              <a:buFont typeface="Wingdings" panose="05000000000000000000" pitchFamily="2" charset="2"/>
              <a:buChar char="Ø"/>
              <a:tabLst>
                <a:tab pos="361950" algn="l"/>
              </a:tabLst>
              <a:defRPr/>
            </a:pPr>
            <a:r>
              <a:rPr kumimoji="0" lang="fr-BE" sz="1600" b="0" i="0" u="none" strike="noStrike" kern="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Revenus professionnels</a:t>
            </a:r>
          </a:p>
        </p:txBody>
      </p:sp>
    </p:spTree>
    <p:extLst>
      <p:ext uri="{BB962C8B-B14F-4D97-AF65-F5344CB8AC3E}">
        <p14:creationId xmlns:p14="http://schemas.microsoft.com/office/powerpoint/2010/main" val="11013211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467036" y="764704"/>
            <a:ext cx="8352420" cy="5040560"/>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7" name="ZoneTexte 6">
            <a:extLst>
              <a:ext uri="{FF2B5EF4-FFF2-40B4-BE49-F238E27FC236}">
                <a16:creationId xmlns:a16="http://schemas.microsoft.com/office/drawing/2014/main" id="{BB27436E-57FF-407B-8F66-25950DF559DC}"/>
              </a:ext>
            </a:extLst>
          </p:cNvPr>
          <p:cNvSpPr txBox="1"/>
          <p:nvPr/>
        </p:nvSpPr>
        <p:spPr>
          <a:xfrm>
            <a:off x="467036" y="2420888"/>
            <a:ext cx="8497452" cy="3293209"/>
          </a:xfrm>
          <a:prstGeom prst="rect">
            <a:avLst/>
          </a:prstGeom>
          <a:noFill/>
        </p:spPr>
        <p:txBody>
          <a:bodyPr wrap="square">
            <a:spAutoFit/>
          </a:bodyPr>
          <a:lstStyle/>
          <a:p>
            <a:pPr marL="0" indent="0" algn="just">
              <a:buFontTx/>
              <a:buNone/>
              <a:tabLst>
                <a:tab pos="361950" algn="l"/>
              </a:tabLst>
              <a:defRPr/>
            </a:pPr>
            <a:endParaRPr lang="fr-BE" sz="1600" b="1" dirty="0">
              <a:solidFill>
                <a:srgbClr val="800000"/>
              </a:solidFill>
              <a:latin typeface="Calibri" panose="020F0502020204030204" pitchFamily="34" charset="0"/>
              <a:cs typeface="Calibri" panose="020F0502020204030204" pitchFamily="34" charset="0"/>
            </a:endParaRPr>
          </a:p>
          <a:p>
            <a:pPr marL="0" indent="0" algn="just">
              <a:buFontTx/>
              <a:buNone/>
              <a:tabLst>
                <a:tab pos="361950" algn="l"/>
              </a:tabLst>
              <a:defRPr/>
            </a:pPr>
            <a:r>
              <a:rPr lang="fr-BE" sz="1600" b="1" dirty="0">
                <a:solidFill>
                  <a:srgbClr val="800000"/>
                </a:solidFill>
                <a:latin typeface="Calibri" panose="020F0502020204030204" pitchFamily="34" charset="0"/>
                <a:cs typeface="Calibri" panose="020F0502020204030204" pitchFamily="34" charset="0"/>
              </a:rPr>
              <a:t>A.	</a:t>
            </a:r>
            <a:r>
              <a:rPr lang="fr-BE" sz="1600" b="1" u="sng" dirty="0">
                <a:solidFill>
                  <a:srgbClr val="800000"/>
                </a:solidFill>
                <a:latin typeface="Calibri" panose="020F0502020204030204" pitchFamily="34" charset="0"/>
                <a:cs typeface="Calibri" panose="020F0502020204030204" pitchFamily="34" charset="0"/>
              </a:rPr>
              <a:t>REVENUS DIVERS</a:t>
            </a:r>
          </a:p>
          <a:p>
            <a:pPr algn="just">
              <a:buFont typeface="Wingdings" panose="05000000000000000000" pitchFamily="2" charset="2"/>
              <a:buChar char="Ø"/>
              <a:tabLst>
                <a:tab pos="361950" algn="l"/>
              </a:tabLst>
              <a:defRPr/>
            </a:pPr>
            <a:endParaRPr lang="fr-BE" sz="1600" dirty="0">
              <a:latin typeface="Calibri" panose="020F0502020204030204" pitchFamily="34" charset="0"/>
              <a:cs typeface="Calibri" panose="020F0502020204030204" pitchFamily="34" charset="0"/>
            </a:endParaRPr>
          </a:p>
          <a:p>
            <a:pPr marL="0" indent="0" algn="just">
              <a:buFontTx/>
              <a:buNone/>
              <a:tabLst>
                <a:tab pos="361950" algn="l"/>
                <a:tab pos="1431925" algn="l"/>
              </a:tabLst>
              <a:defRPr/>
            </a:pPr>
            <a:r>
              <a:rPr lang="fr-BE" sz="1600" dirty="0">
                <a:latin typeface="Calibri" panose="020F0502020204030204" pitchFamily="34" charset="0"/>
                <a:cs typeface="Calibri" panose="020F0502020204030204" pitchFamily="34" charset="0"/>
              </a:rPr>
              <a:t>	90, 8°	=&gt; immeuble non bâti</a:t>
            </a:r>
          </a:p>
          <a:p>
            <a:pPr marL="0" indent="0" algn="just">
              <a:buFontTx/>
              <a:buNone/>
              <a:tabLst>
                <a:tab pos="361950" algn="l"/>
                <a:tab pos="1077913" algn="l"/>
                <a:tab pos="1431925" algn="l"/>
              </a:tabLst>
              <a:defRPr/>
            </a:pPr>
            <a:r>
              <a:rPr lang="fr-BE" sz="1600" dirty="0">
                <a:latin typeface="Calibri" panose="020F0502020204030204" pitchFamily="34" charset="0"/>
                <a:cs typeface="Calibri" panose="020F0502020204030204" pitchFamily="34" charset="0"/>
              </a:rPr>
              <a:t>	90, 10°	=&gt; immeuble bâti</a:t>
            </a:r>
          </a:p>
          <a:p>
            <a:pPr marL="0" indent="0" algn="just">
              <a:buFontTx/>
              <a:buNone/>
              <a:tabLst>
                <a:tab pos="361950" algn="l"/>
                <a:tab pos="1077913" algn="l"/>
                <a:tab pos="1431925" algn="l"/>
              </a:tabLst>
              <a:defRPr/>
            </a:pPr>
            <a:r>
              <a:rPr lang="fr-BE" sz="1600" dirty="0">
                <a:latin typeface="Calibri" panose="020F0502020204030204" pitchFamily="34" charset="0"/>
                <a:cs typeface="Calibri" panose="020F0502020204030204" pitchFamily="34" charset="0"/>
              </a:rPr>
              <a:t>	90, 1°</a:t>
            </a:r>
          </a:p>
          <a:p>
            <a:pPr marL="0" indent="0" algn="just">
              <a:buFontTx/>
              <a:buNone/>
              <a:tabLst>
                <a:tab pos="361950" algn="l"/>
                <a:tab pos="1077913" algn="l"/>
                <a:tab pos="1431925" algn="l"/>
              </a:tabLst>
              <a:defRPr/>
            </a:pPr>
            <a:endParaRPr lang="fr-BE" sz="1600" dirty="0">
              <a:latin typeface="Calibri" panose="020F0502020204030204" pitchFamily="34" charset="0"/>
              <a:cs typeface="Calibri" panose="020F0502020204030204" pitchFamily="34" charset="0"/>
            </a:endParaRPr>
          </a:p>
          <a:p>
            <a:pPr marL="0" indent="0" algn="just">
              <a:buFontTx/>
              <a:buNone/>
              <a:tabLst>
                <a:tab pos="361950" algn="l"/>
                <a:tab pos="1077913" algn="l"/>
                <a:tab pos="1431925" algn="l"/>
              </a:tabLst>
              <a:defRPr/>
            </a:pPr>
            <a:r>
              <a:rPr lang="fr-BE" sz="1600" dirty="0">
                <a:latin typeface="Calibri" panose="020F0502020204030204" pitchFamily="34" charset="0"/>
                <a:cs typeface="Calibri" panose="020F0502020204030204" pitchFamily="34" charset="0"/>
              </a:rPr>
              <a:t>	Même au-delà de 5 ans</a:t>
            </a:r>
          </a:p>
          <a:p>
            <a:pPr marL="0" indent="0" algn="just">
              <a:buFontTx/>
              <a:buNone/>
              <a:tabLst>
                <a:tab pos="361950" algn="l"/>
                <a:tab pos="1077913" algn="l"/>
                <a:tab pos="1431925" algn="l"/>
              </a:tabLst>
              <a:defRPr/>
            </a:pPr>
            <a:endParaRPr lang="fr-BE" sz="1600" dirty="0">
              <a:latin typeface="Calibri" panose="020F0502020204030204" pitchFamily="34" charset="0"/>
              <a:cs typeface="Calibri" panose="020F0502020204030204" pitchFamily="34" charset="0"/>
            </a:endParaRPr>
          </a:p>
          <a:p>
            <a:pPr marL="0" indent="0" algn="just">
              <a:buFontTx/>
              <a:buNone/>
              <a:tabLst>
                <a:tab pos="361950" algn="l"/>
                <a:tab pos="1077913" algn="l"/>
                <a:tab pos="1431925" algn="l"/>
              </a:tabLst>
              <a:defRPr/>
            </a:pPr>
            <a:endParaRPr lang="fr-BE" sz="1600" dirty="0">
              <a:latin typeface="Calibri" panose="020F0502020204030204" pitchFamily="34" charset="0"/>
              <a:cs typeface="Calibri" panose="020F0502020204030204" pitchFamily="34" charset="0"/>
            </a:endParaRPr>
          </a:p>
          <a:p>
            <a:pPr marL="0" indent="0" algn="just">
              <a:buFontTx/>
              <a:buNone/>
              <a:tabLst>
                <a:tab pos="361950" algn="l"/>
                <a:tab pos="1077913" algn="l"/>
                <a:tab pos="1431925" algn="l"/>
              </a:tabLst>
              <a:defRPr/>
            </a:pPr>
            <a:endParaRPr lang="fr-BE" sz="1600" dirty="0">
              <a:latin typeface="Calibri" panose="020F0502020204030204" pitchFamily="34" charset="0"/>
              <a:cs typeface="Calibri" panose="020F0502020204030204" pitchFamily="34" charset="0"/>
            </a:endParaRPr>
          </a:p>
          <a:p>
            <a:pPr marL="0" indent="0" algn="just">
              <a:buFontTx/>
              <a:buNone/>
              <a:tabLst>
                <a:tab pos="361950" algn="l"/>
                <a:tab pos="1077913" algn="l"/>
                <a:tab pos="1431925" algn="l"/>
              </a:tabLst>
              <a:defRPr/>
            </a:pPr>
            <a:endParaRPr lang="fr-BE" sz="1600" dirty="0">
              <a:latin typeface="Calibri" panose="020F0502020204030204" pitchFamily="34" charset="0"/>
              <a:cs typeface="Calibri" panose="020F0502020204030204" pitchFamily="34" charset="0"/>
            </a:endParaRPr>
          </a:p>
          <a:p>
            <a:pPr marL="0" indent="0" algn="just">
              <a:buFontTx/>
              <a:buNone/>
              <a:tabLst>
                <a:tab pos="361950" algn="l"/>
                <a:tab pos="1077913" algn="l"/>
                <a:tab pos="1431925" algn="l"/>
              </a:tabLst>
              <a:defRPr/>
            </a:pPr>
            <a:endParaRPr lang="fr-BE"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93311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467036" y="764704"/>
            <a:ext cx="8352420" cy="5040560"/>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7" name="ZoneTexte 6">
            <a:extLst>
              <a:ext uri="{FF2B5EF4-FFF2-40B4-BE49-F238E27FC236}">
                <a16:creationId xmlns:a16="http://schemas.microsoft.com/office/drawing/2014/main" id="{BB27436E-57FF-407B-8F66-25950DF559DC}"/>
              </a:ext>
            </a:extLst>
          </p:cNvPr>
          <p:cNvSpPr txBox="1"/>
          <p:nvPr/>
        </p:nvSpPr>
        <p:spPr>
          <a:xfrm>
            <a:off x="611560" y="1076538"/>
            <a:ext cx="8676964" cy="4770537"/>
          </a:xfrm>
          <a:prstGeom prst="rect">
            <a:avLst/>
          </a:prstGeom>
          <a:noFill/>
        </p:spPr>
        <p:txBody>
          <a:bodyPr wrap="square">
            <a:spAutoFit/>
          </a:bodyPr>
          <a:lstStyle/>
          <a:p>
            <a:pPr marL="0" indent="0" algn="just">
              <a:buFontTx/>
              <a:buNone/>
              <a:defRPr/>
            </a:pPr>
            <a:r>
              <a:rPr lang="fr-FR" sz="1600" b="1" u="sng" dirty="0">
                <a:solidFill>
                  <a:srgbClr val="800000"/>
                </a:solidFill>
                <a:latin typeface="Calibri" panose="020F0502020204030204" pitchFamily="34" charset="0"/>
                <a:cs typeface="Calibri" panose="020F0502020204030204" pitchFamily="34" charset="0"/>
              </a:rPr>
              <a:t>PRINCIPES</a:t>
            </a:r>
            <a:endParaRPr lang="fr-BE" sz="1600" b="1" u="sng" dirty="0">
              <a:solidFill>
                <a:srgbClr val="800000"/>
              </a:solidFill>
              <a:latin typeface="Calibri" panose="020F0502020204030204" pitchFamily="34" charset="0"/>
              <a:cs typeface="Calibri" panose="020F0502020204030204" pitchFamily="34" charset="0"/>
            </a:endParaRPr>
          </a:p>
          <a:p>
            <a:pPr marL="0" indent="0" algn="just">
              <a:buFontTx/>
              <a:buNone/>
              <a:defRPr/>
            </a:pPr>
            <a:endParaRPr lang="fr-FR" sz="1600" dirty="0">
              <a:latin typeface="Calibri" panose="020F0502020204030204" pitchFamily="34" charset="0"/>
              <a:cs typeface="Calibri" panose="020F0502020204030204" pitchFamily="34" charset="0"/>
            </a:endParaRPr>
          </a:p>
          <a:p>
            <a:pPr marL="0" indent="0" algn="just">
              <a:buFontTx/>
              <a:buNone/>
              <a:defRPr/>
            </a:pPr>
            <a:r>
              <a:rPr lang="fr-FR" sz="1600" dirty="0">
                <a:latin typeface="Calibri" panose="020F0502020204030204" pitchFamily="34" charset="0"/>
                <a:cs typeface="Calibri" panose="020F0502020204030204" pitchFamily="34" charset="0"/>
              </a:rPr>
              <a:t>L’article 90, 1° CIR/92 dispose que « les revenus divers sont :  </a:t>
            </a:r>
          </a:p>
          <a:p>
            <a:pPr marL="0" indent="0" algn="just">
              <a:buFontTx/>
              <a:buNone/>
              <a:defRPr/>
            </a:pPr>
            <a:endParaRPr lang="fr-FR" sz="1600" dirty="0">
              <a:latin typeface="Calibri" panose="020F0502020204030204" pitchFamily="34" charset="0"/>
              <a:cs typeface="Calibri" panose="020F0502020204030204" pitchFamily="34" charset="0"/>
            </a:endParaRPr>
          </a:p>
          <a:p>
            <a:pPr marL="0" indent="0" algn="just">
              <a:buFontTx/>
              <a:buNone/>
              <a:defRPr/>
            </a:pPr>
            <a:r>
              <a:rPr lang="fr-FR" sz="1600" dirty="0">
                <a:latin typeface="Calibri" panose="020F0502020204030204" pitchFamily="34" charset="0"/>
                <a:cs typeface="Calibri" panose="020F0502020204030204" pitchFamily="34" charset="0"/>
              </a:rPr>
              <a:t>« 1°sans préjudice des dispositions du 8°et du 10°, les bénéfices ou profits, quelle que soit leur </a:t>
            </a:r>
          </a:p>
          <a:p>
            <a:pPr marL="0" indent="0" algn="just">
              <a:buFontTx/>
              <a:buNone/>
              <a:defRPr/>
            </a:pPr>
            <a:r>
              <a:rPr lang="fr-FR" sz="1600" dirty="0">
                <a:latin typeface="Calibri" panose="020F0502020204030204" pitchFamily="34" charset="0"/>
                <a:cs typeface="Calibri" panose="020F0502020204030204" pitchFamily="34" charset="0"/>
              </a:rPr>
              <a:t>qualification, qui résultent, même occasionnellement ou fortuitement, de prestations, opérations ou </a:t>
            </a:r>
          </a:p>
          <a:p>
            <a:pPr marL="0" indent="0" algn="just">
              <a:buFontTx/>
              <a:buNone/>
              <a:defRPr/>
            </a:pPr>
            <a:r>
              <a:rPr lang="fr-FR" sz="1600" dirty="0">
                <a:latin typeface="Calibri" panose="020F0502020204030204" pitchFamily="34" charset="0"/>
                <a:cs typeface="Calibri" panose="020F0502020204030204" pitchFamily="34" charset="0"/>
              </a:rPr>
              <a:t>spéculations quelconques ou de services rendus à des tiers, en dehors de l’exercice d’une activité </a:t>
            </a:r>
          </a:p>
          <a:p>
            <a:pPr marL="0" indent="0" algn="just">
              <a:buFontTx/>
              <a:buNone/>
              <a:defRPr/>
            </a:pPr>
            <a:r>
              <a:rPr lang="fr-FR" sz="1600" dirty="0">
                <a:latin typeface="Calibri" panose="020F0502020204030204" pitchFamily="34" charset="0"/>
                <a:cs typeface="Calibri" panose="020F0502020204030204" pitchFamily="34" charset="0"/>
              </a:rPr>
              <a:t>professionnelle, à l’exclusion des opérations de gestion normale d’un patrimoine privé consistant en </a:t>
            </a:r>
          </a:p>
          <a:p>
            <a:pPr marL="0" indent="0" algn="just">
              <a:buFontTx/>
              <a:buNone/>
              <a:defRPr/>
            </a:pPr>
            <a:r>
              <a:rPr lang="fr-FR" sz="1600" dirty="0">
                <a:latin typeface="Calibri" panose="020F0502020204030204" pitchFamily="34" charset="0"/>
                <a:cs typeface="Calibri" panose="020F0502020204030204" pitchFamily="34" charset="0"/>
              </a:rPr>
              <a:t>biens immobiliers, valeurs de portefeuille et objets mobiliers ».</a:t>
            </a:r>
          </a:p>
          <a:p>
            <a:pPr marL="0" indent="0" algn="just">
              <a:buFontTx/>
              <a:buNone/>
              <a:defRPr/>
            </a:pPr>
            <a:endParaRPr lang="fr-FR" sz="1600" dirty="0">
              <a:latin typeface="Calibri" panose="020F0502020204030204" pitchFamily="34" charset="0"/>
              <a:cs typeface="Calibri" panose="020F0502020204030204" pitchFamily="34" charset="0"/>
            </a:endParaRPr>
          </a:p>
          <a:p>
            <a:pPr marL="0" indent="0" algn="just">
              <a:buFontTx/>
              <a:buNone/>
              <a:defRPr/>
            </a:pPr>
            <a:r>
              <a:rPr lang="fr-FR" sz="1600" dirty="0">
                <a:latin typeface="Calibri" panose="020F0502020204030204" pitchFamily="34" charset="0"/>
                <a:cs typeface="Calibri" panose="020F0502020204030204" pitchFamily="34" charset="0"/>
              </a:rPr>
              <a:t>Sont ainsi imposables les bénéfices et profits qui résultent, en dehors de l’exercice d’une activité </a:t>
            </a:r>
          </a:p>
          <a:p>
            <a:pPr marL="0" indent="0" algn="just">
              <a:buFontTx/>
              <a:buNone/>
              <a:defRPr/>
            </a:pPr>
            <a:r>
              <a:rPr lang="fr-FR" sz="1600" dirty="0">
                <a:latin typeface="Calibri" panose="020F0502020204030204" pitchFamily="34" charset="0"/>
                <a:cs typeface="Calibri" panose="020F0502020204030204" pitchFamily="34" charset="0"/>
              </a:rPr>
              <a:t>professionnelle, de </a:t>
            </a:r>
            <a:endParaRPr lang="fr-BE" sz="1600" dirty="0">
              <a:latin typeface="Calibri" panose="020F0502020204030204" pitchFamily="34" charset="0"/>
              <a:cs typeface="Calibri" panose="020F0502020204030204" pitchFamily="34" charset="0"/>
            </a:endParaRPr>
          </a:p>
          <a:p>
            <a:pPr marL="0" indent="0" algn="just">
              <a:buFontTx/>
              <a:buNone/>
              <a:defRPr/>
            </a:pPr>
            <a:r>
              <a:rPr lang="fr-FR" sz="1600" dirty="0">
                <a:latin typeface="Calibri" panose="020F0502020204030204" pitchFamily="34" charset="0"/>
                <a:cs typeface="Calibri" panose="020F0502020204030204" pitchFamily="34" charset="0"/>
              </a:rPr>
              <a:t> </a:t>
            </a:r>
            <a:endParaRPr lang="fr-BE" sz="1600" dirty="0">
              <a:latin typeface="Calibri" panose="020F0502020204030204" pitchFamily="34" charset="0"/>
              <a:cs typeface="Calibri" panose="020F0502020204030204" pitchFamily="34" charset="0"/>
            </a:endParaRPr>
          </a:p>
          <a:p>
            <a:pPr indent="361950" algn="just">
              <a:buFontTx/>
              <a:buChar char="-"/>
              <a:tabLst>
                <a:tab pos="361950" algn="l"/>
              </a:tabLst>
              <a:defRPr/>
            </a:pPr>
            <a:r>
              <a:rPr lang="fr-FR" sz="1600" dirty="0">
                <a:latin typeface="Calibri" panose="020F0502020204030204" pitchFamily="34" charset="0"/>
                <a:cs typeface="Calibri" panose="020F0502020204030204" pitchFamily="34" charset="0"/>
              </a:rPr>
              <a:t>Prestations</a:t>
            </a:r>
            <a:endParaRPr lang="fr-BE" sz="1600" dirty="0">
              <a:latin typeface="Calibri" panose="020F0502020204030204" pitchFamily="34" charset="0"/>
              <a:cs typeface="Calibri" panose="020F0502020204030204" pitchFamily="34" charset="0"/>
            </a:endParaRPr>
          </a:p>
          <a:p>
            <a:pPr indent="361950" algn="just">
              <a:buFontTx/>
              <a:buChar char="-"/>
              <a:tabLst>
                <a:tab pos="361950" algn="l"/>
              </a:tabLst>
              <a:defRPr/>
            </a:pPr>
            <a:r>
              <a:rPr lang="fr-FR" sz="1600" dirty="0">
                <a:latin typeface="Calibri" panose="020F0502020204030204" pitchFamily="34" charset="0"/>
                <a:cs typeface="Calibri" panose="020F0502020204030204" pitchFamily="34" charset="0"/>
              </a:rPr>
              <a:t>opérations, ou </a:t>
            </a:r>
            <a:endParaRPr lang="fr-BE" sz="1600" dirty="0">
              <a:latin typeface="Calibri" panose="020F0502020204030204" pitchFamily="34" charset="0"/>
              <a:cs typeface="Calibri" panose="020F0502020204030204" pitchFamily="34" charset="0"/>
            </a:endParaRPr>
          </a:p>
          <a:p>
            <a:pPr indent="361950" algn="just">
              <a:buFontTx/>
              <a:buChar char="-"/>
              <a:tabLst>
                <a:tab pos="361950" algn="l"/>
              </a:tabLst>
              <a:defRPr/>
            </a:pPr>
            <a:r>
              <a:rPr lang="fr-FR" sz="1600" dirty="0">
                <a:latin typeface="Calibri" panose="020F0502020204030204" pitchFamily="34" charset="0"/>
                <a:cs typeface="Calibri" panose="020F0502020204030204" pitchFamily="34" charset="0"/>
              </a:rPr>
              <a:t>spéculations, ou</a:t>
            </a:r>
            <a:endParaRPr lang="fr-BE" sz="1600" dirty="0">
              <a:latin typeface="Calibri" panose="020F0502020204030204" pitchFamily="34" charset="0"/>
              <a:cs typeface="Calibri" panose="020F0502020204030204" pitchFamily="34" charset="0"/>
            </a:endParaRPr>
          </a:p>
          <a:p>
            <a:pPr indent="361950" algn="just">
              <a:buFontTx/>
              <a:buChar char="-"/>
              <a:tabLst>
                <a:tab pos="361950" algn="l"/>
              </a:tabLst>
              <a:defRPr/>
            </a:pPr>
            <a:r>
              <a:rPr lang="fr-FR" sz="1600" dirty="0">
                <a:latin typeface="Calibri" panose="020F0502020204030204" pitchFamily="34" charset="0"/>
                <a:cs typeface="Calibri" panose="020F0502020204030204" pitchFamily="34" charset="0"/>
              </a:rPr>
              <a:t>services rendus à des tiers ;</a:t>
            </a:r>
            <a:endParaRPr lang="fr-BE" sz="1600" dirty="0">
              <a:latin typeface="Calibri" panose="020F0502020204030204" pitchFamily="34" charset="0"/>
              <a:cs typeface="Calibri" panose="020F0502020204030204" pitchFamily="34" charset="0"/>
            </a:endParaRPr>
          </a:p>
          <a:p>
            <a:pPr marL="0" indent="0" algn="just">
              <a:buFontTx/>
              <a:buNone/>
              <a:tabLst>
                <a:tab pos="361950" algn="l"/>
                <a:tab pos="1077913" algn="l"/>
                <a:tab pos="1431925" algn="l"/>
              </a:tabLst>
              <a:defRPr/>
            </a:pPr>
            <a:endParaRPr lang="fr-BE" sz="1600" dirty="0">
              <a:latin typeface="Calibri" panose="020F0502020204030204" pitchFamily="34" charset="0"/>
              <a:cs typeface="Calibri" panose="020F0502020204030204" pitchFamily="34" charset="0"/>
            </a:endParaRPr>
          </a:p>
          <a:p>
            <a:pPr marL="0" indent="0" algn="just">
              <a:buFontTx/>
              <a:buNone/>
              <a:tabLst>
                <a:tab pos="361950" algn="l"/>
                <a:tab pos="1077913" algn="l"/>
                <a:tab pos="1431925" algn="l"/>
              </a:tabLst>
              <a:defRPr/>
            </a:pPr>
            <a:endParaRPr lang="fr-BE"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09653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467036" y="764704"/>
            <a:ext cx="8352420" cy="5040560"/>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7" name="ZoneTexte 6">
            <a:extLst>
              <a:ext uri="{FF2B5EF4-FFF2-40B4-BE49-F238E27FC236}">
                <a16:creationId xmlns:a16="http://schemas.microsoft.com/office/drawing/2014/main" id="{BB27436E-57FF-407B-8F66-25950DF559DC}"/>
              </a:ext>
            </a:extLst>
          </p:cNvPr>
          <p:cNvSpPr txBox="1"/>
          <p:nvPr/>
        </p:nvSpPr>
        <p:spPr>
          <a:xfrm>
            <a:off x="467036" y="1151452"/>
            <a:ext cx="8425444" cy="4555093"/>
          </a:xfrm>
          <a:prstGeom prst="rect">
            <a:avLst/>
          </a:prstGeom>
          <a:noFill/>
        </p:spPr>
        <p:txBody>
          <a:bodyPr wrap="square">
            <a:spAutoFit/>
          </a:bodyPr>
          <a:lstStyle/>
          <a:p>
            <a:pPr marL="0" indent="0">
              <a:buFontTx/>
              <a:buNone/>
              <a:defRPr/>
            </a:pPr>
            <a:endParaRPr lang="fr-FR" sz="1600" dirty="0">
              <a:latin typeface="Arial" panose="020B0604020202020204" pitchFamily="34" charset="0"/>
              <a:cs typeface="Arial" panose="020B0604020202020204" pitchFamily="34" charset="0"/>
            </a:endParaRPr>
          </a:p>
          <a:p>
            <a:pPr marL="0" indent="0" algn="just">
              <a:buFontTx/>
              <a:buNone/>
              <a:defRPr/>
            </a:pPr>
            <a:r>
              <a:rPr lang="fr-FR" sz="1600" dirty="0">
                <a:latin typeface="Arial" panose="020B0604020202020204" pitchFamily="34" charset="0"/>
                <a:cs typeface="Arial" panose="020B0604020202020204" pitchFamily="34" charset="0"/>
              </a:rPr>
              <a:t>à moins qu’il ne s’agisse d’opérations de gestion normale d’un patrimoine privé consistant en biens immobiliers, valeurs de portefeuille et objets mobiliers</a:t>
            </a:r>
            <a:r>
              <a:rPr lang="fr-FR" sz="1600" i="1" dirty="0">
                <a:latin typeface="Arial" panose="020B0604020202020204" pitchFamily="34" charset="0"/>
                <a:cs typeface="Arial" panose="020B0604020202020204" pitchFamily="34" charset="0"/>
              </a:rPr>
              <a:t>.</a:t>
            </a:r>
          </a:p>
          <a:p>
            <a:pPr marL="0" indent="0" algn="just">
              <a:buFontTx/>
              <a:buNone/>
              <a:defRPr/>
            </a:pPr>
            <a:endParaRPr lang="fr-FR" sz="1600" i="1" dirty="0">
              <a:latin typeface="Arial" panose="020B0604020202020204" pitchFamily="34" charset="0"/>
              <a:cs typeface="Arial" panose="020B0604020202020204" pitchFamily="34" charset="0"/>
            </a:endParaRPr>
          </a:p>
          <a:p>
            <a:pPr marL="0" indent="0" algn="just">
              <a:buFontTx/>
              <a:buNone/>
              <a:defRPr/>
            </a:pPr>
            <a:r>
              <a:rPr lang="fr-FR" sz="1600" dirty="0">
                <a:latin typeface="Arial" panose="020B0604020202020204" pitchFamily="34" charset="0"/>
                <a:cs typeface="Arial" panose="020B0604020202020204" pitchFamily="34" charset="0"/>
              </a:rPr>
              <a:t>Pour chaque situation, il faut analyser si : </a:t>
            </a:r>
          </a:p>
          <a:p>
            <a:pPr marL="0" indent="0" algn="just">
              <a:buFontTx/>
              <a:buNone/>
              <a:defRPr/>
            </a:pPr>
            <a:endParaRPr lang="fr-FR" sz="1600" dirty="0">
              <a:latin typeface="Arial" panose="020B0604020202020204" pitchFamily="34" charset="0"/>
              <a:cs typeface="Arial" panose="020B0604020202020204" pitchFamily="34" charset="0"/>
            </a:endParaRPr>
          </a:p>
          <a:p>
            <a:pPr marL="361950" indent="-361950" algn="just">
              <a:buFontTx/>
              <a:buChar char="-"/>
              <a:tabLst>
                <a:tab pos="361950" algn="l"/>
              </a:tabLst>
              <a:defRPr/>
            </a:pPr>
            <a:r>
              <a:rPr lang="fr-FR" sz="1600" dirty="0">
                <a:latin typeface="Arial" panose="020B0604020202020204" pitchFamily="34" charset="0"/>
                <a:cs typeface="Arial" panose="020B0604020202020204" pitchFamily="34" charset="0"/>
              </a:rPr>
              <a:t>cette « situation » peut correspondre à une opération, spéculation, prestation ou service visé;</a:t>
            </a:r>
          </a:p>
          <a:p>
            <a:pPr marL="361950" indent="-361950" algn="just">
              <a:buFontTx/>
              <a:buNone/>
              <a:tabLst>
                <a:tab pos="361950" algn="l"/>
              </a:tabLst>
              <a:defRPr/>
            </a:pPr>
            <a:endParaRPr lang="fr-FR" sz="1600" dirty="0">
              <a:latin typeface="Arial" panose="020B0604020202020204" pitchFamily="34" charset="0"/>
              <a:cs typeface="Arial" panose="020B0604020202020204" pitchFamily="34" charset="0"/>
            </a:endParaRPr>
          </a:p>
          <a:p>
            <a:pPr marL="361950" indent="-361950" algn="just">
              <a:buFontTx/>
              <a:buChar char="-"/>
              <a:tabLst>
                <a:tab pos="361950" algn="l"/>
              </a:tabLst>
              <a:defRPr/>
            </a:pPr>
            <a:r>
              <a:rPr lang="fr-FR" sz="1600" dirty="0">
                <a:latin typeface="Arial" panose="020B0604020202020204" pitchFamily="34" charset="0"/>
                <a:cs typeface="Arial" panose="020B0604020202020204" pitchFamily="34" charset="0"/>
              </a:rPr>
              <a:t>et si elle rentre dans le cadre de la gestion normale d’un patrimoine privé consistant en biens 	immobiliers, valeurs de portefeuille et objets mobiliers.</a:t>
            </a:r>
          </a:p>
          <a:p>
            <a:pPr algn="just">
              <a:tabLst>
                <a:tab pos="361950" algn="l"/>
              </a:tabLst>
              <a:defRPr/>
            </a:pPr>
            <a:endParaRPr lang="fr-BE" sz="1600" dirty="0">
              <a:latin typeface="Arial" panose="020B0604020202020204" pitchFamily="34" charset="0"/>
              <a:cs typeface="Arial" panose="020B0604020202020204" pitchFamily="34" charset="0"/>
            </a:endParaRPr>
          </a:p>
          <a:p>
            <a:pPr marL="0" indent="0">
              <a:buFontTx/>
              <a:buNone/>
              <a:tabLst>
                <a:tab pos="361950" algn="l"/>
              </a:tabLst>
              <a:defRPr/>
            </a:pPr>
            <a:endParaRPr lang="fr-FR" sz="1600" dirty="0">
              <a:latin typeface="Arial" panose="020B0604020202020204" pitchFamily="34" charset="0"/>
              <a:cs typeface="Arial" panose="020B0604020202020204" pitchFamily="34" charset="0"/>
            </a:endParaRPr>
          </a:p>
          <a:p>
            <a:pPr marL="0" indent="0">
              <a:buFontTx/>
              <a:buNone/>
              <a:tabLst>
                <a:tab pos="361950" algn="l"/>
              </a:tabLst>
              <a:defRPr/>
            </a:pPr>
            <a:endParaRPr lang="fr-BE" sz="1800" dirty="0"/>
          </a:p>
          <a:p>
            <a:pPr marL="0" indent="0">
              <a:buFontTx/>
              <a:buNone/>
              <a:defRPr/>
            </a:pPr>
            <a:endParaRPr lang="fr-BE" sz="1600" dirty="0">
              <a:latin typeface="Arial" panose="020B0604020202020204" pitchFamily="34" charset="0"/>
              <a:cs typeface="Arial" panose="020B0604020202020204" pitchFamily="34" charset="0"/>
            </a:endParaRPr>
          </a:p>
          <a:p>
            <a:pPr marL="0" indent="0">
              <a:buFontTx/>
              <a:buNone/>
              <a:defRPr/>
            </a:pPr>
            <a:endParaRPr lang="fr-BE" sz="1600" dirty="0">
              <a:latin typeface="Arial" panose="020B0604020202020204" pitchFamily="34" charset="0"/>
              <a:cs typeface="Arial" panose="020B0604020202020204" pitchFamily="34" charset="0"/>
            </a:endParaRPr>
          </a:p>
          <a:p>
            <a:pPr marL="0" indent="0">
              <a:buFontTx/>
              <a:buNone/>
              <a:defRPr/>
            </a:pPr>
            <a:endParaRPr lang="fr-BE" sz="1600" dirty="0">
              <a:latin typeface="Arial" panose="020B0604020202020204" pitchFamily="34" charset="0"/>
              <a:cs typeface="Arial" panose="020B0604020202020204" pitchFamily="34" charset="0"/>
            </a:endParaRPr>
          </a:p>
          <a:p>
            <a:pPr marL="0" indent="0" algn="just">
              <a:buFontTx/>
              <a:buNone/>
              <a:tabLst>
                <a:tab pos="361950" algn="l"/>
                <a:tab pos="1077913" algn="l"/>
                <a:tab pos="1431925" algn="l"/>
              </a:tabLst>
              <a:defRPr/>
            </a:pPr>
            <a:endParaRPr lang="fr-B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10508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467036" y="764704"/>
            <a:ext cx="8352420" cy="5040560"/>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7" name="ZoneTexte 6">
            <a:extLst>
              <a:ext uri="{FF2B5EF4-FFF2-40B4-BE49-F238E27FC236}">
                <a16:creationId xmlns:a16="http://schemas.microsoft.com/office/drawing/2014/main" id="{BB27436E-57FF-407B-8F66-25950DF559DC}"/>
              </a:ext>
            </a:extLst>
          </p:cNvPr>
          <p:cNvSpPr txBox="1"/>
          <p:nvPr/>
        </p:nvSpPr>
        <p:spPr>
          <a:xfrm>
            <a:off x="467036" y="1289953"/>
            <a:ext cx="8425444" cy="4278094"/>
          </a:xfrm>
          <a:prstGeom prst="rect">
            <a:avLst/>
          </a:prstGeom>
          <a:noFill/>
        </p:spPr>
        <p:txBody>
          <a:bodyPr wrap="square">
            <a:spAutoFit/>
          </a:bodyPr>
          <a:lstStyle/>
          <a:p>
            <a:pPr marL="0" indent="0" algn="just">
              <a:buFontTx/>
              <a:buNone/>
            </a:pPr>
            <a:r>
              <a:rPr lang="fr-FR" altLang="fr-FR" sz="1600" b="1" u="sng" dirty="0">
                <a:solidFill>
                  <a:srgbClr val="800000"/>
                </a:solidFill>
                <a:latin typeface="Calibri" panose="020F0502020204030204" pitchFamily="34" charset="0"/>
                <a:cs typeface="Calibri" panose="020F0502020204030204" pitchFamily="34" charset="0"/>
              </a:rPr>
              <a:t>ANALYSE DES TRAVAUX PREPARATOIRES DE LA LOI DU 20 NOVEMBRE 1962</a:t>
            </a:r>
          </a:p>
          <a:p>
            <a:pPr marL="0" indent="0" algn="just">
              <a:buFontTx/>
              <a:buNone/>
            </a:pPr>
            <a:endParaRPr lang="fr-BE" altLang="fr-FR" sz="1600" dirty="0">
              <a:solidFill>
                <a:srgbClr val="800000"/>
              </a:solidFill>
              <a:latin typeface="Calibri" panose="020F0502020204030204" pitchFamily="34" charset="0"/>
              <a:cs typeface="Calibri" panose="020F0502020204030204" pitchFamily="34" charset="0"/>
            </a:endParaRPr>
          </a:p>
          <a:p>
            <a:pPr marL="0" indent="0" algn="just">
              <a:buFontTx/>
              <a:buNone/>
            </a:pPr>
            <a:r>
              <a:rPr lang="fr-FR" altLang="fr-FR" sz="1600" dirty="0">
                <a:latin typeface="Calibri" panose="020F0502020204030204" pitchFamily="34" charset="0"/>
                <a:cs typeface="Calibri" panose="020F0502020204030204" pitchFamily="34" charset="0"/>
              </a:rPr>
              <a:t>La catégorie de revenus divers visée à l’article 90, 1° a été introduite par la loi du 20 novembre </a:t>
            </a:r>
          </a:p>
          <a:p>
            <a:pPr marL="0" indent="0" algn="just">
              <a:buFontTx/>
              <a:buNone/>
            </a:pPr>
            <a:r>
              <a:rPr lang="fr-FR" altLang="fr-FR" sz="1600" dirty="0">
                <a:latin typeface="Calibri" panose="020F0502020204030204" pitchFamily="34" charset="0"/>
                <a:cs typeface="Calibri" panose="020F0502020204030204" pitchFamily="34" charset="0"/>
              </a:rPr>
              <a:t>1962 (article 17, §1er, 1°).</a:t>
            </a:r>
            <a:endParaRPr lang="fr-BE" altLang="fr-FR" sz="1600" dirty="0">
              <a:latin typeface="Calibri" panose="020F0502020204030204" pitchFamily="34" charset="0"/>
              <a:cs typeface="Calibri" panose="020F0502020204030204" pitchFamily="34" charset="0"/>
            </a:endParaRPr>
          </a:p>
          <a:p>
            <a:pPr marL="0" indent="0" algn="just">
              <a:buFontTx/>
              <a:buNone/>
            </a:pPr>
            <a:endParaRPr lang="fr-FR" altLang="fr-FR" sz="1600" dirty="0">
              <a:latin typeface="Calibri" panose="020F0502020204030204" pitchFamily="34" charset="0"/>
              <a:cs typeface="Calibri" panose="020F0502020204030204" pitchFamily="34" charset="0"/>
            </a:endParaRPr>
          </a:p>
          <a:p>
            <a:pPr marL="0" indent="0" algn="just">
              <a:buFontTx/>
              <a:buNone/>
            </a:pPr>
            <a:r>
              <a:rPr lang="fr-FR" altLang="fr-FR" sz="1600" dirty="0">
                <a:latin typeface="Calibri" panose="020F0502020204030204" pitchFamily="34" charset="0"/>
                <a:cs typeface="Calibri" panose="020F0502020204030204" pitchFamily="34" charset="0"/>
              </a:rPr>
              <a:t>Les travaux préparatoires citent comme exemples de revenus visés « les prestations au profit d’un </a:t>
            </a:r>
          </a:p>
          <a:p>
            <a:pPr marL="0" indent="0" algn="just">
              <a:buFontTx/>
              <a:buNone/>
            </a:pPr>
            <a:r>
              <a:rPr lang="fr-FR" altLang="fr-FR" sz="1600" dirty="0">
                <a:latin typeface="Calibri" panose="020F0502020204030204" pitchFamily="34" charset="0"/>
                <a:cs typeface="Calibri" panose="020F0502020204030204" pitchFamily="34" charset="0"/>
              </a:rPr>
              <a:t>tiers, opération de nature commerciale ou industrielle, spéculation sur marchandise, conseil </a:t>
            </a:r>
          </a:p>
          <a:p>
            <a:pPr marL="0" indent="0" algn="just">
              <a:buFontTx/>
              <a:buNone/>
            </a:pPr>
            <a:r>
              <a:rPr lang="fr-FR" altLang="fr-FR" sz="1600" dirty="0">
                <a:latin typeface="Calibri" panose="020F0502020204030204" pitchFamily="34" charset="0"/>
                <a:cs typeface="Calibri" panose="020F0502020204030204" pitchFamily="34" charset="0"/>
              </a:rPr>
              <a:t>occasionnel, etc., mais il est entendu que les bénéfices ou profits résultant d’opérations qui </a:t>
            </a:r>
          </a:p>
          <a:p>
            <a:pPr marL="0" indent="0" algn="just">
              <a:buFontTx/>
              <a:buNone/>
            </a:pPr>
            <a:r>
              <a:rPr lang="fr-FR" altLang="fr-FR" sz="1600" dirty="0">
                <a:latin typeface="Calibri" panose="020F0502020204030204" pitchFamily="34" charset="0"/>
                <a:cs typeface="Calibri" panose="020F0502020204030204" pitchFamily="34" charset="0"/>
              </a:rPr>
              <a:t>s’intègrent dans le cadre d’une activité professionnelle régulière ne sont pas visés en l’occurrence.</a:t>
            </a:r>
          </a:p>
          <a:p>
            <a:pPr marL="0" indent="0" algn="just">
              <a:buFontTx/>
              <a:buNone/>
            </a:pPr>
            <a:endParaRPr lang="fr-FR" altLang="fr-FR" sz="1600" dirty="0">
              <a:latin typeface="Calibri" panose="020F0502020204030204" pitchFamily="34" charset="0"/>
              <a:cs typeface="Calibri" panose="020F0502020204030204" pitchFamily="34" charset="0"/>
            </a:endParaRPr>
          </a:p>
          <a:p>
            <a:pPr marL="0" indent="0" algn="just">
              <a:buFontTx/>
              <a:buNone/>
            </a:pPr>
            <a:r>
              <a:rPr lang="fr-FR" altLang="fr-FR" sz="1600" dirty="0">
                <a:latin typeface="Calibri" panose="020F0502020204030204" pitchFamily="34" charset="0"/>
                <a:cs typeface="Calibri" panose="020F0502020204030204" pitchFamily="34" charset="0"/>
              </a:rPr>
              <a:t>Par ailleurs, il est expressément souligné que les résultats d’opérations  de gestion normale d’un </a:t>
            </a:r>
          </a:p>
          <a:p>
            <a:pPr marL="0" indent="0" algn="just">
              <a:buFontTx/>
              <a:buNone/>
            </a:pPr>
            <a:r>
              <a:rPr lang="fr-FR" altLang="fr-FR" sz="1600" dirty="0">
                <a:latin typeface="Calibri" panose="020F0502020204030204" pitchFamily="34" charset="0"/>
                <a:cs typeface="Calibri" panose="020F0502020204030204" pitchFamily="34" charset="0"/>
              </a:rPr>
              <a:t>patrimoine privé consistant en immeubles, titres ou objets mobiliers, ne seront pas soumis à </a:t>
            </a:r>
          </a:p>
          <a:p>
            <a:pPr marL="0" indent="0" algn="just">
              <a:buFontTx/>
              <a:buNone/>
            </a:pPr>
            <a:r>
              <a:rPr lang="fr-FR" altLang="fr-FR" sz="1600" dirty="0">
                <a:latin typeface="Calibri" panose="020F0502020204030204" pitchFamily="34" charset="0"/>
                <a:cs typeface="Calibri" panose="020F0502020204030204" pitchFamily="34" charset="0"/>
              </a:rPr>
              <a:t>l’impôt » (</a:t>
            </a:r>
            <a:r>
              <a:rPr lang="fr-FR" altLang="fr-FR" sz="1600" dirty="0" err="1">
                <a:latin typeface="Calibri" panose="020F0502020204030204" pitchFamily="34" charset="0"/>
                <a:cs typeface="Calibri" panose="020F0502020204030204" pitchFamily="34" charset="0"/>
              </a:rPr>
              <a:t>Pasin</a:t>
            </a:r>
            <a:r>
              <a:rPr lang="fr-FR" altLang="fr-FR" sz="1600" dirty="0">
                <a:latin typeface="Calibri" panose="020F0502020204030204" pitchFamily="34" charset="0"/>
                <a:cs typeface="Calibri" panose="020F0502020204030204" pitchFamily="34" charset="0"/>
              </a:rPr>
              <a:t>., p. 1334.).</a:t>
            </a:r>
          </a:p>
          <a:p>
            <a:pPr marL="0" indent="0" algn="just">
              <a:buFontTx/>
              <a:buNone/>
            </a:pPr>
            <a:endParaRPr lang="fr-FR" altLang="fr-FR" sz="1600" dirty="0">
              <a:latin typeface="Calibri" panose="020F0502020204030204" pitchFamily="34" charset="0"/>
              <a:cs typeface="Calibri" panose="020F0502020204030204" pitchFamily="34" charset="0"/>
            </a:endParaRPr>
          </a:p>
          <a:p>
            <a:pPr marL="0" indent="0" algn="just">
              <a:buFontTx/>
              <a:buNone/>
            </a:pPr>
            <a:endParaRPr lang="fr-FR" altLang="fr-FR" sz="1600" dirty="0">
              <a:latin typeface="Calibri" panose="020F0502020204030204" pitchFamily="34" charset="0"/>
              <a:cs typeface="Calibri" panose="020F0502020204030204" pitchFamily="34" charset="0"/>
            </a:endParaRPr>
          </a:p>
          <a:p>
            <a:pPr marL="0" indent="0" algn="just">
              <a:buFontTx/>
              <a:buNone/>
            </a:pPr>
            <a:endParaRPr lang="fr-BE" altLang="fr-FR" sz="1600" dirty="0">
              <a:latin typeface="Calibri" panose="020F0502020204030204" pitchFamily="34" charset="0"/>
              <a:cs typeface="Calibri" panose="020F0502020204030204" pitchFamily="34" charset="0"/>
            </a:endParaRPr>
          </a:p>
          <a:p>
            <a:pPr marL="0" indent="0" algn="just">
              <a:buFontTx/>
              <a:buNone/>
              <a:tabLst>
                <a:tab pos="361950" algn="l"/>
                <a:tab pos="1077913" algn="l"/>
                <a:tab pos="1431925" algn="l"/>
              </a:tabLst>
              <a:defRPr/>
            </a:pPr>
            <a:endParaRPr lang="fr-BE"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9014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683568" y="764704"/>
            <a:ext cx="8135888" cy="5040313"/>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ZoneTexte 3">
            <a:extLst>
              <a:ext uri="{FF2B5EF4-FFF2-40B4-BE49-F238E27FC236}">
                <a16:creationId xmlns:a16="http://schemas.microsoft.com/office/drawing/2014/main" id="{60A73C98-E1C0-4690-91E1-7D371DF10ECD}"/>
              </a:ext>
            </a:extLst>
          </p:cNvPr>
          <p:cNvSpPr txBox="1"/>
          <p:nvPr/>
        </p:nvSpPr>
        <p:spPr>
          <a:xfrm>
            <a:off x="467544" y="1877778"/>
            <a:ext cx="8496944" cy="4087273"/>
          </a:xfrm>
          <a:prstGeom prst="rect">
            <a:avLst/>
          </a:prstGeom>
          <a:noFill/>
        </p:spPr>
        <p:txBody>
          <a:bodyPr wrap="square">
            <a:spAutoFit/>
          </a:bodyPr>
          <a:lstStyle/>
          <a:p>
            <a:pPr algn="just">
              <a:lnSpc>
                <a:spcPct val="115000"/>
              </a:lnSpc>
              <a:spcAft>
                <a:spcPts val="1000"/>
              </a:spcAft>
            </a:pP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tabLst>
                <a:tab pos="361950" algn="l"/>
              </a:tabLst>
            </a:pPr>
            <a:r>
              <a:rPr lang="fr-BE" sz="1600" dirty="0">
                <a:effectLst/>
                <a:latin typeface="Calibri" panose="020F0502020204030204" pitchFamily="34" charset="0"/>
                <a:ea typeface="Calibri" panose="020F0502020204030204" pitchFamily="34" charset="0"/>
                <a:cs typeface="Calibri" panose="020F0502020204030204" pitchFamily="34" charset="0"/>
              </a:rPr>
              <a:t>*	En droit fiscal belge, une plus-value sur actions réalisée par une personne physique peut être :</a:t>
            </a:r>
          </a:p>
          <a:p>
            <a:pPr algn="just">
              <a:lnSpc>
                <a:spcPct val="115000"/>
              </a:lnSpc>
              <a:spcAft>
                <a:spcPts val="1000"/>
              </a:spcAft>
            </a:pPr>
            <a:r>
              <a:rPr lang="fr-BE" sz="1600" dirty="0">
                <a:effectLst/>
                <a:latin typeface="Calibri" panose="020F0502020204030204" pitchFamily="34" charset="0"/>
                <a:ea typeface="Calibri" panose="020F0502020204030204" pitchFamily="34" charset="0"/>
                <a:cs typeface="Calibri" panose="020F0502020204030204" pitchFamily="34" charset="0"/>
              </a:rPr>
              <a:t> </a:t>
            </a:r>
          </a:p>
          <a:p>
            <a:pPr marL="715963" lvl="0" indent="-342900" algn="just">
              <a:lnSpc>
                <a:spcPct val="115000"/>
              </a:lnSpc>
              <a:buFont typeface="Calibri" panose="020F0502020204030204" pitchFamily="34" charset="0"/>
              <a:buChar char="-"/>
            </a:pPr>
            <a:r>
              <a:rPr lang="fr-BE" sz="1600" dirty="0">
                <a:effectLst/>
                <a:latin typeface="Calibri" panose="020F0502020204030204" pitchFamily="34" charset="0"/>
                <a:ea typeface="Calibri" panose="020F0502020204030204" pitchFamily="34" charset="0"/>
                <a:cs typeface="Calibri" panose="020F0502020204030204" pitchFamily="34" charset="0"/>
              </a:rPr>
              <a:t>Soit non taxable</a:t>
            </a:r>
          </a:p>
          <a:p>
            <a:pPr marL="715963" lvl="0" indent="-342900" algn="just">
              <a:lnSpc>
                <a:spcPct val="115000"/>
              </a:lnSpc>
            </a:pP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marL="715963" lvl="0" indent="-342900" algn="just">
              <a:lnSpc>
                <a:spcPct val="115000"/>
              </a:lnSpc>
              <a:buFont typeface="Calibri" panose="020F0502020204030204" pitchFamily="34" charset="0"/>
              <a:buChar char="-"/>
            </a:pPr>
            <a:r>
              <a:rPr lang="fr-BE" sz="1600" dirty="0">
                <a:effectLst/>
                <a:latin typeface="Calibri" panose="020F0502020204030204" pitchFamily="34" charset="0"/>
                <a:ea typeface="Calibri" panose="020F0502020204030204" pitchFamily="34" charset="0"/>
                <a:cs typeface="Calibri" panose="020F0502020204030204" pitchFamily="34" charset="0"/>
              </a:rPr>
              <a:t>Soit taxable sur pied de l’article 90 1° CIR/1992 et 90 9° CIR/92</a:t>
            </a:r>
          </a:p>
          <a:p>
            <a:pPr marL="715963" lvl="0" indent="-342900" algn="just">
              <a:lnSpc>
                <a:spcPct val="115000"/>
              </a:lnSpc>
              <a:spcAft>
                <a:spcPts val="1000"/>
              </a:spcAft>
            </a:pP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marL="715963" lvl="0" indent="-342900" algn="just">
              <a:lnSpc>
                <a:spcPct val="115000"/>
              </a:lnSpc>
              <a:spcAft>
                <a:spcPts val="1000"/>
              </a:spcAft>
              <a:buFont typeface="Calibri" panose="020F0502020204030204" pitchFamily="34" charset="0"/>
              <a:buChar char="-"/>
            </a:pPr>
            <a:r>
              <a:rPr lang="fr-BE" sz="1600" dirty="0">
                <a:effectLst/>
                <a:latin typeface="Calibri" panose="020F0502020204030204" pitchFamily="34" charset="0"/>
                <a:ea typeface="Calibri" panose="020F0502020204030204" pitchFamily="34" charset="0"/>
                <a:cs typeface="Calibri" panose="020F0502020204030204" pitchFamily="34" charset="0"/>
              </a:rPr>
              <a:t>Soit taxable comme revenu professionnel</a:t>
            </a:r>
          </a:p>
          <a:p>
            <a:pPr marL="342900" lvl="0" indent="-342900" algn="just">
              <a:lnSpc>
                <a:spcPct val="115000"/>
              </a:lnSpc>
              <a:spcAft>
                <a:spcPts val="1000"/>
              </a:spcAft>
              <a:buFont typeface="Calibri" panose="020F0502020204030204" pitchFamily="34" charset="0"/>
              <a:buChar char="-"/>
            </a:pP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marL="1001713" lvl="1" indent="-285750" algn="just">
              <a:buFontTx/>
              <a:buChar char="-"/>
              <a:tabLst>
                <a:tab pos="361950" algn="l"/>
                <a:tab pos="715963" algn="l"/>
                <a:tab pos="1077913" algn="l"/>
              </a:tabLst>
              <a:defRPr/>
            </a:pPr>
            <a:endParaRPr lang="fr-FR" sz="1600" dirty="0">
              <a:latin typeface="Calibri" panose="020F0502020204030204" pitchFamily="34" charset="0"/>
              <a:cs typeface="Calibri" panose="020F0502020204030204" pitchFamily="34" charset="0"/>
            </a:endParaRPr>
          </a:p>
          <a:p>
            <a:pPr marL="1001713" lvl="1" algn="just">
              <a:buFontTx/>
              <a:buChar char="-"/>
              <a:tabLst>
                <a:tab pos="361950" algn="l"/>
                <a:tab pos="715963" algn="l"/>
                <a:tab pos="1077913" algn="l"/>
              </a:tabLst>
              <a:defRPr/>
            </a:pPr>
            <a:endParaRPr lang="fr-FR"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48212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467036" y="764704"/>
            <a:ext cx="8352420" cy="5040560"/>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7" name="ZoneTexte 6">
            <a:extLst>
              <a:ext uri="{FF2B5EF4-FFF2-40B4-BE49-F238E27FC236}">
                <a16:creationId xmlns:a16="http://schemas.microsoft.com/office/drawing/2014/main" id="{BB27436E-57FF-407B-8F66-25950DF559DC}"/>
              </a:ext>
            </a:extLst>
          </p:cNvPr>
          <p:cNvSpPr txBox="1"/>
          <p:nvPr/>
        </p:nvSpPr>
        <p:spPr>
          <a:xfrm>
            <a:off x="467036" y="1289953"/>
            <a:ext cx="8497452" cy="4278094"/>
          </a:xfrm>
          <a:prstGeom prst="rect">
            <a:avLst/>
          </a:prstGeom>
          <a:noFill/>
        </p:spPr>
        <p:txBody>
          <a:bodyPr wrap="square">
            <a:spAutoFit/>
          </a:bodyPr>
          <a:lstStyle/>
          <a:p>
            <a:pPr marL="0" indent="0" algn="just">
              <a:buFontTx/>
              <a:buNone/>
            </a:pPr>
            <a:endParaRPr lang="fr-FR" altLang="fr-FR" sz="1600" dirty="0">
              <a:latin typeface="Calibri" panose="020F0502020204030204" pitchFamily="34" charset="0"/>
              <a:cs typeface="Calibri" panose="020F0502020204030204" pitchFamily="34" charset="0"/>
            </a:endParaRPr>
          </a:p>
          <a:p>
            <a:pPr marL="0" indent="0" algn="just">
              <a:buFontTx/>
              <a:buNone/>
            </a:pPr>
            <a:r>
              <a:rPr lang="fr-FR" altLang="fr-FR" sz="1600" dirty="0">
                <a:latin typeface="Calibri" panose="020F0502020204030204" pitchFamily="34" charset="0"/>
                <a:cs typeface="Calibri" panose="020F0502020204030204" pitchFamily="34" charset="0"/>
              </a:rPr>
              <a:t>Les travaux précisent que la preuve incombe toujours à l’administration, en cas de contestation </a:t>
            </a:r>
          </a:p>
          <a:p>
            <a:pPr marL="0" indent="0" algn="just">
              <a:buFontTx/>
              <a:buNone/>
            </a:pPr>
            <a:r>
              <a:rPr lang="fr-FR" altLang="fr-FR" sz="1600" dirty="0">
                <a:latin typeface="Calibri" panose="020F0502020204030204" pitchFamily="34" charset="0"/>
                <a:cs typeface="Calibri" panose="020F0502020204030204" pitchFamily="34" charset="0"/>
              </a:rPr>
              <a:t>quant à l’application de l’article 90, 1° C.I.R. 1992. (</a:t>
            </a:r>
            <a:r>
              <a:rPr lang="fr-FR" altLang="fr-FR" sz="1600" dirty="0" err="1">
                <a:latin typeface="Calibri" panose="020F0502020204030204" pitchFamily="34" charset="0"/>
                <a:cs typeface="Calibri" panose="020F0502020204030204" pitchFamily="34" charset="0"/>
              </a:rPr>
              <a:t>Pasin</a:t>
            </a:r>
            <a:r>
              <a:rPr lang="fr-FR" altLang="fr-FR" sz="1600" dirty="0">
                <a:latin typeface="Calibri" panose="020F0502020204030204" pitchFamily="34" charset="0"/>
                <a:cs typeface="Calibri" panose="020F0502020204030204" pitchFamily="34" charset="0"/>
              </a:rPr>
              <a:t>., pp. 1454 et 1702).</a:t>
            </a:r>
            <a:endParaRPr lang="fr-BE" altLang="fr-FR" sz="1600" dirty="0">
              <a:latin typeface="Calibri" panose="020F0502020204030204" pitchFamily="34" charset="0"/>
              <a:cs typeface="Calibri" panose="020F0502020204030204" pitchFamily="34" charset="0"/>
            </a:endParaRPr>
          </a:p>
          <a:p>
            <a:pPr marL="0" indent="0" algn="just">
              <a:buFontTx/>
              <a:buNone/>
            </a:pPr>
            <a:r>
              <a:rPr lang="fr-FR" altLang="fr-FR" sz="1600" dirty="0">
                <a:latin typeface="Calibri" panose="020F0502020204030204" pitchFamily="34" charset="0"/>
                <a:cs typeface="Calibri" panose="020F0502020204030204" pitchFamily="34" charset="0"/>
              </a:rPr>
              <a:t> </a:t>
            </a:r>
            <a:endParaRPr lang="fr-BE" altLang="fr-FR" sz="1600" dirty="0">
              <a:latin typeface="Calibri" panose="020F0502020204030204" pitchFamily="34" charset="0"/>
              <a:cs typeface="Calibri" panose="020F0502020204030204" pitchFamily="34" charset="0"/>
            </a:endParaRPr>
          </a:p>
          <a:p>
            <a:pPr marL="0" indent="0" algn="just">
              <a:buFontTx/>
              <a:buNone/>
            </a:pPr>
            <a:r>
              <a:rPr lang="fr-FR" altLang="fr-FR" sz="1600" dirty="0">
                <a:latin typeface="Calibri" panose="020F0502020204030204" pitchFamily="34" charset="0"/>
                <a:cs typeface="Calibri" panose="020F0502020204030204" pitchFamily="34" charset="0"/>
              </a:rPr>
              <a:t>Il appartient ainsi à l’administration de prouver que l’ « opération » réalisée sort du cadre de la </a:t>
            </a:r>
          </a:p>
          <a:p>
            <a:pPr marL="0" indent="0" algn="just">
              <a:buFontTx/>
              <a:buNone/>
            </a:pPr>
            <a:r>
              <a:rPr lang="fr-FR" altLang="fr-FR" sz="1600" dirty="0">
                <a:latin typeface="Calibri" panose="020F0502020204030204" pitchFamily="34" charset="0"/>
                <a:cs typeface="Calibri" panose="020F0502020204030204" pitchFamily="34" charset="0"/>
              </a:rPr>
              <a:t>gestion normale du patrimoine privé.</a:t>
            </a:r>
            <a:endParaRPr lang="fr-BE" altLang="fr-FR" sz="1600" dirty="0">
              <a:latin typeface="Calibri" panose="020F0502020204030204" pitchFamily="34" charset="0"/>
              <a:cs typeface="Calibri" panose="020F0502020204030204" pitchFamily="34" charset="0"/>
            </a:endParaRPr>
          </a:p>
          <a:p>
            <a:pPr marL="0" indent="0" algn="just">
              <a:buFontTx/>
              <a:buNone/>
            </a:pPr>
            <a:endParaRPr lang="fr-BE" altLang="fr-FR" sz="1600" dirty="0">
              <a:latin typeface="Calibri" panose="020F0502020204030204" pitchFamily="34" charset="0"/>
              <a:cs typeface="Calibri" panose="020F0502020204030204" pitchFamily="34" charset="0"/>
            </a:endParaRPr>
          </a:p>
          <a:p>
            <a:pPr marL="0" indent="0" algn="just">
              <a:buFontTx/>
              <a:buNone/>
            </a:pPr>
            <a:r>
              <a:rPr lang="fr-FR" altLang="fr-FR" sz="1600" dirty="0">
                <a:latin typeface="Calibri" panose="020F0502020204030204" pitchFamily="34" charset="0"/>
                <a:cs typeface="Calibri" panose="020F0502020204030204" pitchFamily="34" charset="0"/>
              </a:rPr>
              <a:t>Il y est également précisé que la gestion du patrimoine se distingue d’une opération lucrative</a:t>
            </a:r>
          </a:p>
          <a:p>
            <a:pPr marL="0" indent="0" algn="just">
              <a:buFontTx/>
              <a:buNone/>
            </a:pPr>
            <a:r>
              <a:rPr lang="fr-FR" altLang="fr-FR" sz="1600" dirty="0">
                <a:latin typeface="Calibri" panose="020F0502020204030204" pitchFamily="34" charset="0"/>
                <a:cs typeface="Calibri" panose="020F0502020204030204" pitchFamily="34" charset="0"/>
              </a:rPr>
              <a:t> (professionnelle) ou de la spéculation, « tant par la nature des biens – c’est-à-dire immeubles, </a:t>
            </a:r>
          </a:p>
          <a:p>
            <a:pPr marL="0" indent="0" algn="just">
              <a:buFontTx/>
              <a:buNone/>
            </a:pPr>
            <a:r>
              <a:rPr lang="fr-FR" altLang="fr-FR" sz="1600" dirty="0">
                <a:latin typeface="Calibri" panose="020F0502020204030204" pitchFamily="34" charset="0"/>
                <a:cs typeface="Calibri" panose="020F0502020204030204" pitchFamily="34" charset="0"/>
              </a:rPr>
              <a:t>valeurs de portefeuille, objets mobiliers (tous biens dont se compose normalement un patrimoine </a:t>
            </a:r>
          </a:p>
          <a:p>
            <a:pPr marL="0" indent="0" algn="just">
              <a:buFontTx/>
              <a:buNone/>
            </a:pPr>
            <a:r>
              <a:rPr lang="fr-FR" altLang="fr-FR" sz="1600" dirty="0">
                <a:latin typeface="Calibri" panose="020F0502020204030204" pitchFamily="34" charset="0"/>
                <a:cs typeface="Calibri" panose="020F0502020204030204" pitchFamily="34" charset="0"/>
              </a:rPr>
              <a:t>privé) – que par la nature des actes accomplis relativement à ces biens : ce sont les actes qu’un bon </a:t>
            </a:r>
          </a:p>
          <a:p>
            <a:pPr marL="0" indent="0" algn="just">
              <a:buFontTx/>
              <a:buNone/>
            </a:pPr>
            <a:r>
              <a:rPr lang="fr-FR" altLang="fr-FR" sz="1600" dirty="0">
                <a:latin typeface="Calibri" panose="020F0502020204030204" pitchFamily="34" charset="0"/>
                <a:cs typeface="Calibri" panose="020F0502020204030204" pitchFamily="34" charset="0"/>
              </a:rPr>
              <a:t>père de famille accomplit, non seulement pour la gestion courante, mais aussi pour la mise à fruit, la </a:t>
            </a:r>
          </a:p>
          <a:p>
            <a:pPr marL="0" indent="0" algn="just">
              <a:buFontTx/>
              <a:buNone/>
            </a:pPr>
            <a:r>
              <a:rPr lang="fr-FR" altLang="fr-FR" sz="1600" dirty="0">
                <a:latin typeface="Calibri" panose="020F0502020204030204" pitchFamily="34" charset="0"/>
                <a:cs typeface="Calibri" panose="020F0502020204030204" pitchFamily="34" charset="0"/>
              </a:rPr>
              <a:t>réalisation et le remploi d’éléments d’un patrimoine, c’est-à-dire des biens qu’il a acquis par </a:t>
            </a:r>
          </a:p>
          <a:p>
            <a:pPr marL="0" indent="0" algn="just">
              <a:buFontTx/>
              <a:buNone/>
            </a:pPr>
            <a:r>
              <a:rPr lang="fr-FR" altLang="fr-FR" sz="1600" dirty="0">
                <a:latin typeface="Calibri" panose="020F0502020204030204" pitchFamily="34" charset="0"/>
                <a:cs typeface="Calibri" panose="020F0502020204030204" pitchFamily="34" charset="0"/>
              </a:rPr>
              <a:t>succession, donation ou par épargne personnelle ou encore en remploi des biens aliénés » </a:t>
            </a:r>
          </a:p>
          <a:p>
            <a:pPr marL="0" indent="0" algn="just">
              <a:buFontTx/>
              <a:buNone/>
            </a:pPr>
            <a:r>
              <a:rPr lang="fr-FR" altLang="fr-FR" sz="1600" dirty="0">
                <a:latin typeface="Calibri" panose="020F0502020204030204" pitchFamily="34" charset="0"/>
                <a:cs typeface="Calibri" panose="020F0502020204030204" pitchFamily="34" charset="0"/>
              </a:rPr>
              <a:t>(</a:t>
            </a:r>
            <a:r>
              <a:rPr lang="fr-FR" altLang="fr-FR" sz="1600" dirty="0" err="1">
                <a:latin typeface="Calibri" panose="020F0502020204030204" pitchFamily="34" charset="0"/>
                <a:cs typeface="Calibri" panose="020F0502020204030204" pitchFamily="34" charset="0"/>
              </a:rPr>
              <a:t>Pasin</a:t>
            </a:r>
            <a:r>
              <a:rPr lang="fr-FR" altLang="fr-FR" sz="1600" dirty="0">
                <a:latin typeface="Calibri" panose="020F0502020204030204" pitchFamily="34" charset="0"/>
                <a:cs typeface="Calibri" panose="020F0502020204030204" pitchFamily="34" charset="0"/>
              </a:rPr>
              <a:t>., p. 1702.).</a:t>
            </a:r>
            <a:endParaRPr lang="fr-BE" altLang="fr-FR" sz="1600" dirty="0">
              <a:latin typeface="Calibri" panose="020F0502020204030204" pitchFamily="34" charset="0"/>
              <a:cs typeface="Calibri" panose="020F0502020204030204" pitchFamily="34" charset="0"/>
            </a:endParaRPr>
          </a:p>
          <a:p>
            <a:pPr marL="0" indent="0" algn="just">
              <a:buFontTx/>
              <a:buNone/>
            </a:pPr>
            <a:endParaRPr lang="fr-BE" altLang="fr-FR" sz="1600" dirty="0">
              <a:latin typeface="Calibri" panose="020F0502020204030204" pitchFamily="34" charset="0"/>
              <a:cs typeface="Calibri" panose="020F0502020204030204" pitchFamily="34" charset="0"/>
            </a:endParaRPr>
          </a:p>
          <a:p>
            <a:pPr marL="0" indent="0" algn="just">
              <a:buFontTx/>
              <a:buNone/>
            </a:pPr>
            <a:endParaRPr lang="fr-BE" altLang="fr-F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11485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467036" y="764704"/>
            <a:ext cx="8352420" cy="5040560"/>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7" name="ZoneTexte 6">
            <a:extLst>
              <a:ext uri="{FF2B5EF4-FFF2-40B4-BE49-F238E27FC236}">
                <a16:creationId xmlns:a16="http://schemas.microsoft.com/office/drawing/2014/main" id="{BB27436E-57FF-407B-8F66-25950DF559DC}"/>
              </a:ext>
            </a:extLst>
          </p:cNvPr>
          <p:cNvSpPr txBox="1"/>
          <p:nvPr/>
        </p:nvSpPr>
        <p:spPr>
          <a:xfrm>
            <a:off x="467036" y="1289953"/>
            <a:ext cx="8497452" cy="4278094"/>
          </a:xfrm>
          <a:prstGeom prst="rect">
            <a:avLst/>
          </a:prstGeom>
          <a:noFill/>
        </p:spPr>
        <p:txBody>
          <a:bodyPr wrap="square">
            <a:spAutoFit/>
          </a:bodyPr>
          <a:lstStyle/>
          <a:p>
            <a:pPr marL="0" indent="0" algn="just">
              <a:buFontTx/>
              <a:buNone/>
            </a:pPr>
            <a:endParaRPr lang="fr-FR" altLang="fr-FR" sz="1600" dirty="0">
              <a:latin typeface="Calibri" panose="020F0502020204030204" pitchFamily="34" charset="0"/>
              <a:cs typeface="Calibri" panose="020F0502020204030204" pitchFamily="34" charset="0"/>
            </a:endParaRPr>
          </a:p>
          <a:p>
            <a:pPr marL="0" indent="0" algn="just">
              <a:buFontTx/>
              <a:buNone/>
            </a:pPr>
            <a:r>
              <a:rPr lang="fr-FR" altLang="fr-FR" sz="1600" dirty="0">
                <a:latin typeface="Calibri" panose="020F0502020204030204" pitchFamily="34" charset="0"/>
                <a:cs typeface="Calibri" panose="020F0502020204030204" pitchFamily="34" charset="0"/>
              </a:rPr>
              <a:t>Le critère misé par les travaux préparatoires est celui du bon père de famille qui gère </a:t>
            </a:r>
          </a:p>
          <a:p>
            <a:pPr marL="0" indent="0" algn="just">
              <a:buFontTx/>
              <a:buNone/>
            </a:pPr>
            <a:r>
              <a:rPr lang="fr-FR" altLang="fr-FR" sz="1600" dirty="0">
                <a:latin typeface="Calibri" panose="020F0502020204030204" pitchFamily="34" charset="0"/>
                <a:cs typeface="Calibri" panose="020F0502020204030204" pitchFamily="34" charset="0"/>
              </a:rPr>
              <a:t>« normalement » son patrimoine, en vue de le gérer mais également de le faire fructifier.</a:t>
            </a:r>
            <a:endParaRPr lang="fr-BE" altLang="fr-FR" sz="1600" dirty="0">
              <a:latin typeface="Calibri" panose="020F0502020204030204" pitchFamily="34" charset="0"/>
              <a:cs typeface="Calibri" panose="020F0502020204030204" pitchFamily="34" charset="0"/>
            </a:endParaRPr>
          </a:p>
          <a:p>
            <a:pPr marL="0" indent="0" algn="just">
              <a:buFontTx/>
              <a:buNone/>
            </a:pPr>
            <a:endParaRPr lang="fr-BE" altLang="fr-FR" sz="1600" dirty="0">
              <a:latin typeface="Calibri" panose="020F0502020204030204" pitchFamily="34" charset="0"/>
              <a:cs typeface="Calibri" panose="020F0502020204030204" pitchFamily="34" charset="0"/>
            </a:endParaRPr>
          </a:p>
          <a:p>
            <a:pPr marL="0" indent="0" algn="just">
              <a:buFontTx/>
              <a:buNone/>
            </a:pPr>
            <a:r>
              <a:rPr lang="fr-BE" altLang="fr-FR" sz="1600" b="1" u="sng" dirty="0">
                <a:solidFill>
                  <a:srgbClr val="800000"/>
                </a:solidFill>
                <a:latin typeface="Calibri" panose="020F0502020204030204" pitchFamily="34" charset="0"/>
                <a:cs typeface="Calibri" panose="020F0502020204030204" pitchFamily="34" charset="0"/>
              </a:rPr>
              <a:t>ANALYSE DU COMMENTAIRE ADMINISTRATIF</a:t>
            </a:r>
          </a:p>
          <a:p>
            <a:pPr marL="0" indent="0" algn="just">
              <a:buFontTx/>
              <a:buNone/>
            </a:pPr>
            <a:endParaRPr lang="fr-BE" altLang="fr-FR" sz="1600" dirty="0">
              <a:latin typeface="Calibri" panose="020F0502020204030204" pitchFamily="34" charset="0"/>
              <a:cs typeface="Calibri" panose="020F0502020204030204" pitchFamily="34" charset="0"/>
            </a:endParaRPr>
          </a:p>
          <a:p>
            <a:pPr marL="0" indent="0" algn="just">
              <a:buFontTx/>
              <a:buNone/>
            </a:pPr>
            <a:r>
              <a:rPr lang="fr-FR" altLang="fr-FR" sz="1600" dirty="0">
                <a:latin typeface="Calibri" panose="020F0502020204030204" pitchFamily="34" charset="0"/>
                <a:cs typeface="Calibri" panose="020F0502020204030204" pitchFamily="34" charset="0"/>
              </a:rPr>
              <a:t>« il ressort de ce texte que des opérations ne peuvent être considérées comme s’intégrant dans le </a:t>
            </a:r>
          </a:p>
          <a:p>
            <a:pPr marL="0" indent="0" algn="just">
              <a:buFontTx/>
              <a:buNone/>
            </a:pPr>
            <a:r>
              <a:rPr lang="fr-FR" altLang="fr-FR" sz="1600" dirty="0">
                <a:latin typeface="Calibri" panose="020F0502020204030204" pitchFamily="34" charset="0"/>
                <a:cs typeface="Calibri" panose="020F0502020204030204" pitchFamily="34" charset="0"/>
              </a:rPr>
              <a:t>cadre de la gestion normale d’un patrimoine privé visé à l’article 90, 1° C.I.R. 1992, que si elles </a:t>
            </a:r>
          </a:p>
          <a:p>
            <a:pPr marL="0" indent="0" algn="just">
              <a:buFontTx/>
              <a:buNone/>
            </a:pPr>
            <a:r>
              <a:rPr lang="fr-FR" altLang="fr-FR" sz="1600" dirty="0">
                <a:latin typeface="Calibri" panose="020F0502020204030204" pitchFamily="34" charset="0"/>
                <a:cs typeface="Calibri" panose="020F0502020204030204" pitchFamily="34" charset="0"/>
              </a:rPr>
              <a:t>remplissent simultanément les deux conditions suivantes : </a:t>
            </a:r>
          </a:p>
          <a:p>
            <a:pPr marL="0" indent="0" algn="just">
              <a:buFontTx/>
              <a:buNone/>
            </a:pPr>
            <a:endParaRPr lang="fr-FR" altLang="fr-FR" sz="1600" dirty="0">
              <a:latin typeface="Calibri" panose="020F0502020204030204" pitchFamily="34" charset="0"/>
              <a:cs typeface="Calibri" panose="020F0502020204030204" pitchFamily="34" charset="0"/>
            </a:endParaRPr>
          </a:p>
          <a:p>
            <a:pPr marL="361950" indent="-361950" algn="just">
              <a:buFontTx/>
              <a:buNone/>
            </a:pPr>
            <a:r>
              <a:rPr lang="fr-FR" altLang="fr-FR" sz="1600" dirty="0">
                <a:latin typeface="Calibri" panose="020F0502020204030204" pitchFamily="34" charset="0"/>
                <a:cs typeface="Calibri" panose="020F0502020204030204" pitchFamily="34" charset="0"/>
              </a:rPr>
              <a:t>1°	être relatives à des biens immobiliers, valeurs de portefeuille et objets mobiliers, c.-à-d. des </a:t>
            </a:r>
          </a:p>
          <a:p>
            <a:pPr marL="361950" indent="-361950" algn="just">
              <a:buFontTx/>
              <a:buNone/>
            </a:pPr>
            <a:r>
              <a:rPr lang="fr-FR" altLang="fr-FR" sz="1600" dirty="0">
                <a:latin typeface="Calibri" panose="020F0502020204030204" pitchFamily="34" charset="0"/>
                <a:cs typeface="Calibri" panose="020F0502020204030204" pitchFamily="34" charset="0"/>
              </a:rPr>
              <a:t>	biens déterminé par la loi, normalement compris dans un patrimoine privé ;</a:t>
            </a:r>
            <a:endParaRPr lang="fr-BE" altLang="fr-FR" sz="1600" dirty="0">
              <a:latin typeface="Calibri" panose="020F0502020204030204" pitchFamily="34" charset="0"/>
              <a:cs typeface="Calibri" panose="020F0502020204030204" pitchFamily="34" charset="0"/>
            </a:endParaRPr>
          </a:p>
          <a:p>
            <a:pPr marL="361950" indent="-361950" algn="just">
              <a:buFontTx/>
              <a:buNone/>
            </a:pPr>
            <a:r>
              <a:rPr lang="fr-FR" altLang="fr-FR" sz="1600" dirty="0">
                <a:latin typeface="Calibri" panose="020F0502020204030204" pitchFamily="34" charset="0"/>
                <a:cs typeface="Calibri" panose="020F0502020204030204" pitchFamily="34" charset="0"/>
              </a:rPr>
              <a:t> </a:t>
            </a:r>
            <a:endParaRPr lang="fr-BE" altLang="fr-FR" sz="1600" dirty="0">
              <a:latin typeface="Calibri" panose="020F0502020204030204" pitchFamily="34" charset="0"/>
              <a:cs typeface="Calibri" panose="020F0502020204030204" pitchFamily="34" charset="0"/>
            </a:endParaRPr>
          </a:p>
          <a:p>
            <a:pPr marL="361950" indent="-361950" algn="just">
              <a:buFontTx/>
              <a:buNone/>
            </a:pPr>
            <a:r>
              <a:rPr lang="fr-FR" altLang="fr-FR" sz="1600" dirty="0">
                <a:latin typeface="Calibri" panose="020F0502020204030204" pitchFamily="34" charset="0"/>
                <a:cs typeface="Calibri" panose="020F0502020204030204" pitchFamily="34" charset="0"/>
              </a:rPr>
              <a:t>2°	constituer des actes qu’un bon père de famille accomplit habituellement en vue de </a:t>
            </a:r>
          </a:p>
          <a:p>
            <a:pPr marL="361950" indent="-361950" algn="just">
              <a:buFontTx/>
              <a:buNone/>
            </a:pPr>
            <a:r>
              <a:rPr lang="fr-FR" altLang="fr-FR" sz="1600" dirty="0">
                <a:latin typeface="Calibri" panose="020F0502020204030204" pitchFamily="34" charset="0"/>
                <a:cs typeface="Calibri" panose="020F0502020204030204" pitchFamily="34" charset="0"/>
              </a:rPr>
              <a:t>	l’accroissement ou de la conservation d’un patrimoine défini au 1°» (Com. IR/1992, 90/5).</a:t>
            </a:r>
            <a:endParaRPr lang="fr-BE" altLang="fr-FR" sz="1600" dirty="0">
              <a:latin typeface="Calibri" panose="020F0502020204030204" pitchFamily="34" charset="0"/>
              <a:cs typeface="Calibri" panose="020F0502020204030204" pitchFamily="34" charset="0"/>
            </a:endParaRPr>
          </a:p>
          <a:p>
            <a:pPr marL="0" indent="0" algn="just">
              <a:buFontTx/>
              <a:buNone/>
            </a:pPr>
            <a:endParaRPr lang="fr-BE" altLang="fr-FR" sz="1600" dirty="0">
              <a:latin typeface="Calibri" panose="020F0502020204030204" pitchFamily="34" charset="0"/>
              <a:cs typeface="Calibri" panose="020F0502020204030204" pitchFamily="34" charset="0"/>
            </a:endParaRPr>
          </a:p>
          <a:p>
            <a:pPr marL="0" indent="0" algn="just">
              <a:buFontTx/>
              <a:buNone/>
            </a:pPr>
            <a:endParaRPr lang="fr-BE" altLang="fr-F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28711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467036" y="764704"/>
            <a:ext cx="8352420" cy="5040560"/>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7" name="ZoneTexte 6">
            <a:extLst>
              <a:ext uri="{FF2B5EF4-FFF2-40B4-BE49-F238E27FC236}">
                <a16:creationId xmlns:a16="http://schemas.microsoft.com/office/drawing/2014/main" id="{BB27436E-57FF-407B-8F66-25950DF559DC}"/>
              </a:ext>
            </a:extLst>
          </p:cNvPr>
          <p:cNvSpPr txBox="1"/>
          <p:nvPr/>
        </p:nvSpPr>
        <p:spPr>
          <a:xfrm>
            <a:off x="467036" y="1289953"/>
            <a:ext cx="8497452" cy="4524315"/>
          </a:xfrm>
          <a:prstGeom prst="rect">
            <a:avLst/>
          </a:prstGeom>
          <a:noFill/>
        </p:spPr>
        <p:txBody>
          <a:bodyPr wrap="square">
            <a:spAutoFit/>
          </a:bodyPr>
          <a:lstStyle/>
          <a:p>
            <a:pPr marL="0" indent="0" algn="just">
              <a:buFontTx/>
              <a:buNone/>
            </a:pPr>
            <a:endParaRPr lang="fr-FR" altLang="fr-FR" sz="1600" dirty="0">
              <a:latin typeface="Calibri" panose="020F0502020204030204" pitchFamily="34" charset="0"/>
              <a:cs typeface="Calibri" panose="020F0502020204030204" pitchFamily="34" charset="0"/>
            </a:endParaRPr>
          </a:p>
          <a:p>
            <a:pPr marL="0" indent="0" algn="just">
              <a:buFontTx/>
              <a:buNone/>
            </a:pPr>
            <a:r>
              <a:rPr lang="fr-FR" altLang="fr-FR" sz="1600" dirty="0">
                <a:latin typeface="Calibri" panose="020F0502020204030204" pitchFamily="34" charset="0"/>
                <a:cs typeface="Calibri" panose="020F0502020204030204" pitchFamily="34" charset="0"/>
              </a:rPr>
              <a:t>Le commentaire précise que « des cas douteux ne manqueront pas de se présenter en matière </a:t>
            </a:r>
          </a:p>
          <a:p>
            <a:pPr marL="0" indent="0" algn="just">
              <a:buFontTx/>
              <a:buNone/>
            </a:pPr>
            <a:r>
              <a:rPr lang="fr-FR" altLang="fr-FR" sz="1600" dirty="0">
                <a:latin typeface="Calibri" panose="020F0502020204030204" pitchFamily="34" charset="0"/>
                <a:cs typeface="Calibri" panose="020F0502020204030204" pitchFamily="34" charset="0"/>
              </a:rPr>
              <a:t>d’opérations immobilières ou d’achats et ventes de valeurs mobilières ».</a:t>
            </a:r>
          </a:p>
          <a:p>
            <a:pPr marL="0" indent="0" algn="just">
              <a:buFontTx/>
              <a:buNone/>
            </a:pPr>
            <a:endParaRPr lang="fr-FR" altLang="fr-FR" sz="1600" dirty="0">
              <a:latin typeface="Calibri" panose="020F0502020204030204" pitchFamily="34" charset="0"/>
              <a:cs typeface="Calibri" panose="020F0502020204030204" pitchFamily="34" charset="0"/>
            </a:endParaRPr>
          </a:p>
          <a:p>
            <a:pPr marL="0" indent="0" algn="just">
              <a:buFontTx/>
              <a:buNone/>
            </a:pPr>
            <a:r>
              <a:rPr lang="fr-FR" altLang="fr-FR" sz="1600" dirty="0">
                <a:latin typeface="Calibri" panose="020F0502020204030204" pitchFamily="34" charset="0"/>
                <a:cs typeface="Calibri" panose="020F0502020204030204" pitchFamily="34" charset="0"/>
              </a:rPr>
              <a:t>Le COM.IR 1992 énumère certains cas où il doit y avoir imposition à titre de revenus divers : </a:t>
            </a:r>
          </a:p>
          <a:p>
            <a:pPr marL="0" indent="0" algn="just">
              <a:buFontTx/>
              <a:buNone/>
            </a:pPr>
            <a:endParaRPr lang="fr-FR" altLang="fr-FR" sz="1600" dirty="0">
              <a:latin typeface="Calibri" panose="020F0502020204030204" pitchFamily="34" charset="0"/>
              <a:cs typeface="Calibri" panose="020F0502020204030204" pitchFamily="34" charset="0"/>
            </a:endParaRPr>
          </a:p>
          <a:p>
            <a:pPr marL="0" indent="0" algn="just">
              <a:buFontTx/>
              <a:buNone/>
            </a:pPr>
            <a:r>
              <a:rPr lang="fr-FR" altLang="fr-FR" sz="1600" dirty="0">
                <a:latin typeface="Calibri" panose="020F0502020204030204" pitchFamily="34" charset="0"/>
                <a:cs typeface="Calibri" panose="020F0502020204030204" pitchFamily="34" charset="0"/>
              </a:rPr>
              <a:t>« 1° les revenus provenant de prestations, opérations ou services occasionnels ou fortuits au profit</a:t>
            </a:r>
          </a:p>
          <a:p>
            <a:pPr marL="0" indent="0" algn="just">
              <a:buFontTx/>
              <a:buNone/>
            </a:pPr>
            <a:r>
              <a:rPr lang="fr-FR" altLang="fr-FR" sz="1600" dirty="0">
                <a:latin typeface="Calibri" panose="020F0502020204030204" pitchFamily="34" charset="0"/>
                <a:cs typeface="Calibri" panose="020F0502020204030204" pitchFamily="34" charset="0"/>
              </a:rPr>
              <a:t> de tiers, d’opérations isolées quelle qu’en soit la nature, de spéculations isolées portant sur des </a:t>
            </a:r>
          </a:p>
          <a:p>
            <a:pPr marL="0" indent="0" algn="just">
              <a:buFontTx/>
              <a:buNone/>
            </a:pPr>
            <a:r>
              <a:rPr lang="fr-FR" altLang="fr-FR" sz="1600" dirty="0">
                <a:latin typeface="Calibri" panose="020F0502020204030204" pitchFamily="34" charset="0"/>
                <a:cs typeface="Calibri" panose="020F0502020204030204" pitchFamily="34" charset="0"/>
              </a:rPr>
              <a:t>marchandises ou autres biens quelconques non compris dans un patrimoine privé, de prestations </a:t>
            </a:r>
          </a:p>
          <a:p>
            <a:pPr marL="0" indent="0" algn="just">
              <a:buFontTx/>
              <a:buNone/>
            </a:pPr>
            <a:r>
              <a:rPr lang="fr-FR" altLang="fr-FR" sz="1600" dirty="0">
                <a:latin typeface="Calibri" panose="020F0502020204030204" pitchFamily="34" charset="0"/>
                <a:cs typeface="Calibri" panose="020F0502020204030204" pitchFamily="34" charset="0"/>
              </a:rPr>
              <a:t>artistiques occasionnelles » ;</a:t>
            </a:r>
          </a:p>
          <a:p>
            <a:pPr marL="0" indent="0" algn="just">
              <a:buFontTx/>
              <a:buNone/>
            </a:pPr>
            <a:endParaRPr lang="fr-FR" altLang="fr-FR" sz="1600" dirty="0">
              <a:latin typeface="Calibri" panose="020F0502020204030204" pitchFamily="34" charset="0"/>
              <a:cs typeface="Calibri" panose="020F0502020204030204" pitchFamily="34" charset="0"/>
            </a:endParaRPr>
          </a:p>
          <a:p>
            <a:pPr marL="0" indent="0" algn="just">
              <a:buFontTx/>
              <a:buNone/>
            </a:pPr>
            <a:r>
              <a:rPr lang="fr-FR" altLang="fr-FR" sz="1600" dirty="0">
                <a:latin typeface="Calibri" panose="020F0502020204030204" pitchFamily="34" charset="0"/>
                <a:cs typeface="Calibri" panose="020F0502020204030204" pitchFamily="34" charset="0"/>
              </a:rPr>
              <a:t>« 5° les profits sans caractère professionnel, réalisés non seulement à la faveur de spéculations, </a:t>
            </a:r>
          </a:p>
          <a:p>
            <a:pPr marL="0" indent="0" algn="just">
              <a:buFontTx/>
              <a:buNone/>
            </a:pPr>
            <a:r>
              <a:rPr lang="fr-FR" altLang="fr-FR" sz="1600" dirty="0">
                <a:latin typeface="Calibri" panose="020F0502020204030204" pitchFamily="34" charset="0"/>
                <a:cs typeface="Calibri" panose="020F0502020204030204" pitchFamily="34" charset="0"/>
              </a:rPr>
              <a:t>mais aussi par « simple gestion » de patrimoine privé pour autant qu’il ne s’agisse pas de biens </a:t>
            </a:r>
          </a:p>
          <a:p>
            <a:pPr marL="0" indent="0" algn="just">
              <a:buFontTx/>
              <a:buNone/>
            </a:pPr>
            <a:r>
              <a:rPr lang="fr-FR" altLang="fr-FR" sz="1600" dirty="0">
                <a:latin typeface="Calibri" panose="020F0502020204030204" pitchFamily="34" charset="0"/>
                <a:cs typeface="Calibri" panose="020F0502020204030204" pitchFamily="34" charset="0"/>
              </a:rPr>
              <a:t>immobiliers, de valeurs de portefeuille et d’objets mobiliers, mais, p. ex., de valeurs ou biens </a:t>
            </a:r>
          </a:p>
          <a:p>
            <a:pPr marL="0" indent="0" algn="just">
              <a:buFontTx/>
              <a:buNone/>
            </a:pPr>
            <a:r>
              <a:rPr lang="fr-FR" altLang="fr-FR" sz="1600" dirty="0">
                <a:latin typeface="Calibri" panose="020F0502020204030204" pitchFamily="34" charset="0"/>
                <a:cs typeface="Calibri" panose="020F0502020204030204" pitchFamily="34" charset="0"/>
              </a:rPr>
              <a:t>incorporels, tel que la connaissance technique, les relations commerciales, et la clientèle acquise </a:t>
            </a:r>
          </a:p>
          <a:p>
            <a:pPr marL="0" indent="0" algn="just">
              <a:buFontTx/>
              <a:buNone/>
            </a:pPr>
            <a:r>
              <a:rPr lang="fr-FR" altLang="fr-FR" sz="1600" dirty="0">
                <a:latin typeface="Calibri" panose="020F0502020204030204" pitchFamily="34" charset="0"/>
                <a:cs typeface="Calibri" panose="020F0502020204030204" pitchFamily="34" charset="0"/>
              </a:rPr>
              <a:t>par l’exercice d’un quelconque délassement ou hobby (voir Cass., 24.10.75, De Winter, Bull. 552, </a:t>
            </a:r>
          </a:p>
          <a:p>
            <a:pPr marL="0" indent="0" algn="just">
              <a:buFontTx/>
              <a:buNone/>
            </a:pPr>
            <a:r>
              <a:rPr lang="fr-FR" altLang="fr-FR" sz="1600" dirty="0">
                <a:latin typeface="Calibri" panose="020F0502020204030204" pitchFamily="34" charset="0"/>
                <a:cs typeface="Calibri" panose="020F0502020204030204" pitchFamily="34" charset="0"/>
              </a:rPr>
              <a:t>p. 1267), les brevets d’invention, les procédés techniques, etc. ».</a:t>
            </a:r>
          </a:p>
          <a:p>
            <a:pPr marL="0" indent="0" algn="just">
              <a:buFontTx/>
              <a:buNone/>
            </a:pPr>
            <a:endParaRPr lang="fr-FR" altLang="fr-F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16332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467036" y="764704"/>
            <a:ext cx="8352420" cy="5040560"/>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7" name="ZoneTexte 6">
            <a:extLst>
              <a:ext uri="{FF2B5EF4-FFF2-40B4-BE49-F238E27FC236}">
                <a16:creationId xmlns:a16="http://schemas.microsoft.com/office/drawing/2014/main" id="{BB27436E-57FF-407B-8F66-25950DF559DC}"/>
              </a:ext>
            </a:extLst>
          </p:cNvPr>
          <p:cNvSpPr txBox="1"/>
          <p:nvPr/>
        </p:nvSpPr>
        <p:spPr>
          <a:xfrm>
            <a:off x="467036" y="1289953"/>
            <a:ext cx="8497452" cy="4524315"/>
          </a:xfrm>
          <a:prstGeom prst="rect">
            <a:avLst/>
          </a:prstGeom>
          <a:noFill/>
        </p:spPr>
        <p:txBody>
          <a:bodyPr wrap="square">
            <a:spAutoFit/>
          </a:bodyPr>
          <a:lstStyle/>
          <a:p>
            <a:pPr marL="0" indent="0">
              <a:buFontTx/>
              <a:buNone/>
              <a:defRPr/>
            </a:pPr>
            <a:endParaRPr lang="fr-FR" sz="1600" dirty="0">
              <a:latin typeface="Calibri" panose="020F0502020204030204" pitchFamily="34" charset="0"/>
              <a:cs typeface="Calibri" panose="020F0502020204030204" pitchFamily="34" charset="0"/>
            </a:endParaRPr>
          </a:p>
          <a:p>
            <a:pPr marL="0" indent="0">
              <a:buFontTx/>
              <a:buNone/>
              <a:defRPr/>
            </a:pPr>
            <a:r>
              <a:rPr lang="fr-FR" sz="1600" b="1" u="sng" dirty="0">
                <a:solidFill>
                  <a:srgbClr val="800000"/>
                </a:solidFill>
                <a:latin typeface="Calibri" panose="020F0502020204030204" pitchFamily="34" charset="0"/>
                <a:cs typeface="Calibri" panose="020F0502020204030204" pitchFamily="34" charset="0"/>
              </a:rPr>
              <a:t>PRINCIPAUX CRITERES RETENUS PAR LA JURISPRUDENCE</a:t>
            </a:r>
          </a:p>
          <a:p>
            <a:pPr marL="0" indent="0">
              <a:buFontTx/>
              <a:buNone/>
              <a:defRPr/>
            </a:pPr>
            <a:endParaRPr lang="fr-FR" sz="1600" u="sng" dirty="0">
              <a:solidFill>
                <a:srgbClr val="800000"/>
              </a:solidFill>
              <a:latin typeface="Calibri" panose="020F0502020204030204" pitchFamily="34" charset="0"/>
              <a:cs typeface="Calibri" panose="020F0502020204030204" pitchFamily="34" charset="0"/>
            </a:endParaRPr>
          </a:p>
          <a:p>
            <a:pPr marL="361950" indent="-361950">
              <a:buFontTx/>
              <a:buChar char="-"/>
              <a:tabLst>
                <a:tab pos="361950" algn="l"/>
              </a:tabLst>
              <a:defRPr/>
            </a:pPr>
            <a:r>
              <a:rPr lang="fr-FR" sz="1600" dirty="0">
                <a:latin typeface="Calibri" panose="020F0502020204030204" pitchFamily="34" charset="0"/>
                <a:cs typeface="Calibri" panose="020F0502020204030204" pitchFamily="34" charset="0"/>
              </a:rPr>
              <a:t>Les circonstances de l'acquisition</a:t>
            </a:r>
            <a:endParaRPr lang="fr-BE" sz="1600" dirty="0">
              <a:latin typeface="Calibri" panose="020F0502020204030204" pitchFamily="34" charset="0"/>
              <a:cs typeface="Calibri" panose="020F0502020204030204" pitchFamily="34" charset="0"/>
            </a:endParaRPr>
          </a:p>
          <a:p>
            <a:pPr marL="361950" indent="-361950">
              <a:buFontTx/>
              <a:buChar char="-"/>
              <a:tabLst>
                <a:tab pos="361950" algn="l"/>
              </a:tabLst>
              <a:defRPr/>
            </a:pPr>
            <a:r>
              <a:rPr lang="fr-FR" sz="1600" dirty="0">
                <a:latin typeface="Calibri" panose="020F0502020204030204" pitchFamily="34" charset="0"/>
                <a:cs typeface="Calibri" panose="020F0502020204030204" pitchFamily="34" charset="0"/>
              </a:rPr>
              <a:t>L'intention spéculative</a:t>
            </a:r>
            <a:endParaRPr lang="fr-BE" sz="1600" dirty="0">
              <a:latin typeface="Calibri" panose="020F0502020204030204" pitchFamily="34" charset="0"/>
              <a:cs typeface="Calibri" panose="020F0502020204030204" pitchFamily="34" charset="0"/>
            </a:endParaRPr>
          </a:p>
          <a:p>
            <a:pPr marL="361950" indent="-361950">
              <a:buFontTx/>
              <a:buChar char="-"/>
              <a:tabLst>
                <a:tab pos="361950" algn="l"/>
              </a:tabLst>
              <a:defRPr/>
            </a:pPr>
            <a:r>
              <a:rPr lang="fr-FR" sz="1600" dirty="0">
                <a:latin typeface="Calibri" panose="020F0502020204030204" pitchFamily="34" charset="0"/>
                <a:cs typeface="Calibri" panose="020F0502020204030204" pitchFamily="34" charset="0"/>
              </a:rPr>
              <a:t>L'emprunt</a:t>
            </a:r>
            <a:endParaRPr lang="fr-BE" sz="1600" dirty="0">
              <a:latin typeface="Calibri" panose="020F0502020204030204" pitchFamily="34" charset="0"/>
              <a:cs typeface="Calibri" panose="020F0502020204030204" pitchFamily="34" charset="0"/>
            </a:endParaRPr>
          </a:p>
          <a:p>
            <a:pPr marL="361950" indent="-361950">
              <a:buFontTx/>
              <a:buChar char="-"/>
              <a:tabLst>
                <a:tab pos="361950" algn="l"/>
              </a:tabLst>
              <a:defRPr/>
            </a:pPr>
            <a:r>
              <a:rPr lang="fr-FR" sz="1600" dirty="0">
                <a:latin typeface="Calibri" panose="020F0502020204030204" pitchFamily="34" charset="0"/>
                <a:cs typeface="Calibri" panose="020F0502020204030204" pitchFamily="34" charset="0"/>
              </a:rPr>
              <a:t>La valorisation du bien</a:t>
            </a:r>
            <a:endParaRPr lang="fr-BE" sz="1600" dirty="0">
              <a:latin typeface="Calibri" panose="020F0502020204030204" pitchFamily="34" charset="0"/>
              <a:cs typeface="Calibri" panose="020F0502020204030204" pitchFamily="34" charset="0"/>
            </a:endParaRPr>
          </a:p>
          <a:p>
            <a:pPr marL="361950" indent="-361950">
              <a:buFontTx/>
              <a:buChar char="-"/>
              <a:tabLst>
                <a:tab pos="361950" algn="l"/>
              </a:tabLst>
              <a:defRPr/>
            </a:pPr>
            <a:r>
              <a:rPr lang="fr-FR" sz="1600" dirty="0">
                <a:latin typeface="Calibri" panose="020F0502020204030204" pitchFamily="34" charset="0"/>
                <a:cs typeface="Calibri" panose="020F0502020204030204" pitchFamily="34" charset="0"/>
              </a:rPr>
              <a:t>La chronologie des opérations</a:t>
            </a:r>
            <a:endParaRPr lang="fr-BE" sz="1600" dirty="0">
              <a:latin typeface="Calibri" panose="020F0502020204030204" pitchFamily="34" charset="0"/>
              <a:cs typeface="Calibri" panose="020F0502020204030204" pitchFamily="34" charset="0"/>
            </a:endParaRPr>
          </a:p>
          <a:p>
            <a:pPr marL="361950" indent="-361950">
              <a:buFontTx/>
              <a:buChar char="-"/>
              <a:tabLst>
                <a:tab pos="361950" algn="l"/>
              </a:tabLst>
              <a:defRPr/>
            </a:pPr>
            <a:r>
              <a:rPr lang="fr-FR" sz="1600" dirty="0">
                <a:latin typeface="Calibri" panose="020F0502020204030204" pitchFamily="34" charset="0"/>
                <a:cs typeface="Calibri" panose="020F0502020204030204" pitchFamily="34" charset="0"/>
              </a:rPr>
              <a:t>Les moyens mis en œuvre</a:t>
            </a:r>
          </a:p>
          <a:p>
            <a:pPr>
              <a:buFontTx/>
              <a:buChar char="-"/>
              <a:tabLst>
                <a:tab pos="361950" algn="l"/>
              </a:tabLst>
              <a:defRPr/>
            </a:pPr>
            <a:endParaRPr lang="fr-FR" sz="1600" dirty="0">
              <a:latin typeface="Calibri" panose="020F0502020204030204" pitchFamily="34" charset="0"/>
              <a:cs typeface="Calibri" panose="020F0502020204030204" pitchFamily="34" charset="0"/>
            </a:endParaRPr>
          </a:p>
          <a:p>
            <a:pPr marL="0" indent="0">
              <a:buFontTx/>
              <a:buNone/>
              <a:tabLst>
                <a:tab pos="361950" algn="l"/>
              </a:tabLst>
              <a:defRPr/>
            </a:pPr>
            <a:r>
              <a:rPr lang="fr-FR" sz="1600" b="1" dirty="0">
                <a:solidFill>
                  <a:srgbClr val="800000"/>
                </a:solidFill>
                <a:latin typeface="Calibri" panose="020F0502020204030204" pitchFamily="34" charset="0"/>
                <a:cs typeface="Calibri" panose="020F0502020204030204" pitchFamily="34" charset="0"/>
              </a:rPr>
              <a:t>CASS. 30 juin 2016 : </a:t>
            </a:r>
          </a:p>
          <a:p>
            <a:pPr marL="0" indent="0">
              <a:buFontTx/>
              <a:buNone/>
              <a:tabLst>
                <a:tab pos="361950" algn="l"/>
              </a:tabLst>
              <a:defRPr/>
            </a:pPr>
            <a:endParaRPr lang="fr-FR" sz="1600" dirty="0">
              <a:latin typeface="Calibri" panose="020F0502020204030204" pitchFamily="34" charset="0"/>
              <a:cs typeface="Calibri" panose="020F0502020204030204" pitchFamily="34" charset="0"/>
            </a:endParaRPr>
          </a:p>
          <a:p>
            <a:pPr marL="0" indent="0">
              <a:buFontTx/>
              <a:buNone/>
              <a:tabLst>
                <a:tab pos="361950" algn="l"/>
              </a:tabLst>
              <a:defRPr/>
            </a:pPr>
            <a:r>
              <a:rPr lang="fr-FR" sz="1600" dirty="0">
                <a:latin typeface="Calibri" panose="020F0502020204030204" pitchFamily="34" charset="0"/>
                <a:cs typeface="Calibri" panose="020F0502020204030204" pitchFamily="34" charset="0"/>
              </a:rPr>
              <a:t>« Pour relever de la gestion normale d’un patrimoine privé, les opérations doivent à la fois concerner</a:t>
            </a:r>
          </a:p>
          <a:p>
            <a:pPr marL="0" indent="0">
              <a:buFontTx/>
              <a:buNone/>
              <a:tabLst>
                <a:tab pos="361950" algn="l"/>
              </a:tabLst>
              <a:defRPr/>
            </a:pPr>
            <a:r>
              <a:rPr lang="fr-FR" sz="1600" dirty="0">
                <a:latin typeface="Calibri" panose="020F0502020204030204" pitchFamily="34" charset="0"/>
                <a:cs typeface="Calibri" panose="020F0502020204030204" pitchFamily="34" charset="0"/>
              </a:rPr>
              <a:t> les biens qui, selon la loi, font normalement partie d’un patrimoine privé consistant en immeubles, </a:t>
            </a:r>
          </a:p>
          <a:p>
            <a:pPr marL="0" indent="0">
              <a:buFontTx/>
              <a:buNone/>
              <a:tabLst>
                <a:tab pos="361950" algn="l"/>
              </a:tabLst>
              <a:defRPr/>
            </a:pPr>
            <a:r>
              <a:rPr lang="fr-FR" sz="1600" dirty="0">
                <a:latin typeface="Calibri" panose="020F0502020204030204" pitchFamily="34" charset="0"/>
                <a:cs typeface="Calibri" panose="020F0502020204030204" pitchFamily="34" charset="0"/>
              </a:rPr>
              <a:t>valeurs de portefeuille et objets mobiliers, et porter sur des actes qu’un bon père de famille </a:t>
            </a:r>
          </a:p>
          <a:p>
            <a:pPr marL="0" indent="0">
              <a:buFontTx/>
              <a:buNone/>
              <a:tabLst>
                <a:tab pos="361950" algn="l"/>
              </a:tabLst>
              <a:defRPr/>
            </a:pPr>
            <a:r>
              <a:rPr lang="fr-FR" sz="1600" dirty="0">
                <a:latin typeface="Calibri" panose="020F0502020204030204" pitchFamily="34" charset="0"/>
                <a:cs typeface="Calibri" panose="020F0502020204030204" pitchFamily="34" charset="0"/>
              </a:rPr>
              <a:t>accomplit habituellement pour accroitre ou conserver son patrimoine ».</a:t>
            </a:r>
          </a:p>
          <a:p>
            <a:pPr marL="0" indent="0">
              <a:buFontTx/>
              <a:buNone/>
              <a:tabLst>
                <a:tab pos="361950" algn="l"/>
              </a:tabLst>
              <a:defRPr/>
            </a:pPr>
            <a:endParaRPr lang="fr-BE" sz="1600" dirty="0">
              <a:latin typeface="Calibri" panose="020F0502020204030204" pitchFamily="34" charset="0"/>
              <a:cs typeface="Calibri" panose="020F0502020204030204" pitchFamily="34" charset="0"/>
            </a:endParaRPr>
          </a:p>
          <a:p>
            <a:pPr marL="0" indent="0">
              <a:buFontTx/>
              <a:buNone/>
              <a:defRPr/>
            </a:pPr>
            <a:r>
              <a:rPr lang="fr-FR" sz="1600" dirty="0">
                <a:latin typeface="Calibri" panose="020F0502020204030204" pitchFamily="34" charset="0"/>
                <a:cs typeface="Calibri" panose="020F0502020204030204" pitchFamily="34" charset="0"/>
              </a:rPr>
              <a:t> </a:t>
            </a:r>
            <a:endParaRPr lang="fr-FR" sz="1600" u="sng" dirty="0">
              <a:solidFill>
                <a:srgbClr val="8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10850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467036" y="764704"/>
            <a:ext cx="8352420" cy="5040560"/>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7" name="ZoneTexte 6">
            <a:extLst>
              <a:ext uri="{FF2B5EF4-FFF2-40B4-BE49-F238E27FC236}">
                <a16:creationId xmlns:a16="http://schemas.microsoft.com/office/drawing/2014/main" id="{BB27436E-57FF-407B-8F66-25950DF559DC}"/>
              </a:ext>
            </a:extLst>
          </p:cNvPr>
          <p:cNvSpPr txBox="1"/>
          <p:nvPr/>
        </p:nvSpPr>
        <p:spPr>
          <a:xfrm>
            <a:off x="467036" y="1289953"/>
            <a:ext cx="8497452" cy="4524315"/>
          </a:xfrm>
          <a:prstGeom prst="rect">
            <a:avLst/>
          </a:prstGeom>
          <a:noFill/>
        </p:spPr>
        <p:txBody>
          <a:bodyPr wrap="square">
            <a:spAutoFit/>
          </a:bodyPr>
          <a:lstStyle/>
          <a:p>
            <a:pPr marL="0" indent="0" algn="just">
              <a:buFontTx/>
              <a:buNone/>
            </a:pPr>
            <a:r>
              <a:rPr lang="fr-FR" altLang="fr-FR" sz="1600" b="1" u="sng" dirty="0">
                <a:solidFill>
                  <a:srgbClr val="800000"/>
                </a:solidFill>
                <a:latin typeface="Calibri" panose="020F0502020204030204" pitchFamily="34" charset="0"/>
                <a:cs typeface="Calibri" panose="020F0502020204030204" pitchFamily="34" charset="0"/>
              </a:rPr>
              <a:t>CRITERES PERTINENTS</a:t>
            </a:r>
            <a:endParaRPr lang="fr-FR" altLang="fr-FR" sz="1600" b="1" dirty="0">
              <a:solidFill>
                <a:srgbClr val="800000"/>
              </a:solidFill>
              <a:latin typeface="Calibri" panose="020F0502020204030204" pitchFamily="34" charset="0"/>
              <a:cs typeface="Calibri" panose="020F0502020204030204" pitchFamily="34" charset="0"/>
            </a:endParaRPr>
          </a:p>
          <a:p>
            <a:pPr marL="0" indent="0" algn="just">
              <a:buFontTx/>
              <a:buNone/>
            </a:pPr>
            <a:endParaRPr lang="fr-FR" altLang="fr-FR" sz="1600" dirty="0">
              <a:latin typeface="Calibri" panose="020F0502020204030204" pitchFamily="34" charset="0"/>
              <a:cs typeface="Calibri" panose="020F0502020204030204" pitchFamily="34" charset="0"/>
            </a:endParaRPr>
          </a:p>
          <a:p>
            <a:pPr marL="0" indent="0" algn="just">
              <a:buFontTx/>
              <a:buNone/>
            </a:pPr>
            <a:r>
              <a:rPr lang="fr-FR" altLang="fr-FR" sz="1600" dirty="0">
                <a:latin typeface="Calibri" panose="020F0502020204030204" pitchFamily="34" charset="0"/>
                <a:cs typeface="Calibri" panose="020F0502020204030204" pitchFamily="34" charset="0"/>
              </a:rPr>
              <a:t>1° GESTION D’UN PATRIMOINE PRIVE</a:t>
            </a:r>
          </a:p>
          <a:p>
            <a:pPr marL="0" indent="0" algn="just">
              <a:buFontTx/>
              <a:buNone/>
            </a:pPr>
            <a:endParaRPr lang="fr-FR" altLang="fr-FR" sz="1600" dirty="0">
              <a:latin typeface="Calibri" panose="020F0502020204030204" pitchFamily="34" charset="0"/>
              <a:cs typeface="Calibri" panose="020F0502020204030204" pitchFamily="34" charset="0"/>
            </a:endParaRPr>
          </a:p>
          <a:p>
            <a:pPr marL="0" indent="0" algn="just">
              <a:buFontTx/>
              <a:buNone/>
            </a:pPr>
            <a:r>
              <a:rPr lang="fr-FR" altLang="fr-FR" sz="1600" dirty="0">
                <a:latin typeface="Calibri" panose="020F0502020204030204" pitchFamily="34" charset="0"/>
                <a:cs typeface="Calibri" panose="020F0502020204030204" pitchFamily="34" charset="0"/>
              </a:rPr>
              <a:t>2° RISQUE</a:t>
            </a:r>
          </a:p>
          <a:p>
            <a:pPr marL="0" indent="0" algn="just">
              <a:buFontTx/>
              <a:buNone/>
            </a:pPr>
            <a:endParaRPr lang="fr-FR" altLang="fr-FR" sz="1600" dirty="0">
              <a:latin typeface="Calibri" panose="020F0502020204030204" pitchFamily="34" charset="0"/>
              <a:cs typeface="Calibri" panose="020F0502020204030204" pitchFamily="34" charset="0"/>
            </a:endParaRPr>
          </a:p>
          <a:p>
            <a:pPr marL="0" indent="0" algn="just">
              <a:buFontTx/>
              <a:buNone/>
            </a:pPr>
            <a:r>
              <a:rPr lang="fr-FR" altLang="fr-FR" sz="1600" b="1" u="sng" dirty="0">
                <a:solidFill>
                  <a:srgbClr val="800000"/>
                </a:solidFill>
                <a:latin typeface="Calibri" panose="020F0502020204030204" pitchFamily="34" charset="0"/>
                <a:cs typeface="Calibri" panose="020F0502020204030204" pitchFamily="34" charset="0"/>
              </a:rPr>
              <a:t>EXEMPLE JURISPRUDENCE</a:t>
            </a:r>
          </a:p>
          <a:p>
            <a:pPr marL="0" indent="0" algn="just">
              <a:buFontTx/>
              <a:buNone/>
            </a:pPr>
            <a:endParaRPr lang="fr-FR" altLang="fr-FR" sz="1600" dirty="0">
              <a:latin typeface="Calibri" panose="020F0502020204030204" pitchFamily="34" charset="0"/>
              <a:cs typeface="Calibri" panose="020F0502020204030204" pitchFamily="34" charset="0"/>
            </a:endParaRPr>
          </a:p>
          <a:p>
            <a:pPr marL="0" indent="0" algn="just">
              <a:buFontTx/>
              <a:buNone/>
              <a:tabLst>
                <a:tab pos="361950" algn="l"/>
              </a:tabLst>
            </a:pPr>
            <a:r>
              <a:rPr lang="fr-FR" altLang="fr-FR" sz="1600" dirty="0">
                <a:latin typeface="Calibri" panose="020F0502020204030204" pitchFamily="34" charset="0"/>
                <a:cs typeface="Calibri" panose="020F0502020204030204" pitchFamily="34" charset="0"/>
              </a:rPr>
              <a:t>•	Cour d’appel de Bruxelles du 5 février 1999 (</a:t>
            </a:r>
            <a:r>
              <a:rPr lang="fr-FR" altLang="fr-FR" sz="1600" dirty="0" err="1">
                <a:latin typeface="Calibri" panose="020F0502020204030204" pitchFamily="34" charset="0"/>
                <a:cs typeface="Calibri" panose="020F0502020204030204" pitchFamily="34" charset="0"/>
              </a:rPr>
              <a:t>cf</a:t>
            </a:r>
            <a:r>
              <a:rPr lang="fr-FR" altLang="fr-FR" sz="1600" dirty="0">
                <a:latin typeface="Calibri" panose="020F0502020204030204" pitchFamily="34" charset="0"/>
                <a:cs typeface="Calibri" panose="020F0502020204030204" pitchFamily="34" charset="0"/>
              </a:rPr>
              <a:t> Cass.  6 mai 1988)</a:t>
            </a:r>
          </a:p>
          <a:p>
            <a:pPr marL="0" indent="0" algn="just">
              <a:buFontTx/>
              <a:buNone/>
            </a:pPr>
            <a:endParaRPr lang="fr-FR" altLang="fr-FR" sz="1600" dirty="0">
              <a:latin typeface="Calibri" panose="020F0502020204030204" pitchFamily="34" charset="0"/>
              <a:cs typeface="Calibri" panose="020F0502020204030204" pitchFamily="34" charset="0"/>
            </a:endParaRPr>
          </a:p>
          <a:p>
            <a:pPr marL="0" indent="0" algn="just">
              <a:buFontTx/>
              <a:buNone/>
              <a:tabLst>
                <a:tab pos="361950" algn="l"/>
              </a:tabLst>
            </a:pPr>
            <a:r>
              <a:rPr lang="fr-FR" altLang="fr-FR" sz="1600" dirty="0">
                <a:latin typeface="Calibri" panose="020F0502020204030204" pitchFamily="34" charset="0"/>
                <a:cs typeface="Calibri" panose="020F0502020204030204" pitchFamily="34" charset="0"/>
              </a:rPr>
              <a:t>-	première condition objective est celle de l’existence d’un risque important lors de l’achat du 	bien.</a:t>
            </a:r>
          </a:p>
          <a:p>
            <a:pPr marL="0" indent="0" algn="just">
              <a:buFontTx/>
              <a:buNone/>
            </a:pPr>
            <a:endParaRPr lang="fr-FR" altLang="fr-FR" sz="1600" dirty="0">
              <a:latin typeface="Calibri" panose="020F0502020204030204" pitchFamily="34" charset="0"/>
              <a:cs typeface="Calibri" panose="020F0502020204030204" pitchFamily="34" charset="0"/>
            </a:endParaRPr>
          </a:p>
          <a:p>
            <a:pPr marL="0" indent="0" algn="just">
              <a:buFontTx/>
              <a:buNone/>
            </a:pPr>
            <a:r>
              <a:rPr lang="fr-FR" altLang="fr-FR" sz="1600" dirty="0">
                <a:latin typeface="Calibri" panose="020F0502020204030204" pitchFamily="34" charset="0"/>
                <a:cs typeface="Calibri" panose="020F0502020204030204" pitchFamily="34" charset="0"/>
              </a:rPr>
              <a:t>Elle considère, en l’espèce, que l’absence de risque financier (acquisitions réalisées au moyen de </a:t>
            </a:r>
          </a:p>
          <a:p>
            <a:pPr marL="0" indent="0" algn="just">
              <a:buFontTx/>
              <a:buNone/>
            </a:pPr>
            <a:r>
              <a:rPr lang="fr-FR" altLang="fr-FR" sz="1600" dirty="0">
                <a:latin typeface="Calibri" panose="020F0502020204030204" pitchFamily="34" charset="0"/>
                <a:cs typeface="Calibri" panose="020F0502020204030204" pitchFamily="34" charset="0"/>
              </a:rPr>
              <a:t>fonds propres (épargne personnelle)) n’a pas mis en péril le patrimoine privé du requérant ou de sa </a:t>
            </a:r>
          </a:p>
          <a:p>
            <a:pPr marL="0" indent="0" algn="just">
              <a:buFontTx/>
              <a:buNone/>
            </a:pPr>
            <a:r>
              <a:rPr lang="fr-FR" altLang="fr-FR" sz="1600" dirty="0">
                <a:latin typeface="Calibri" panose="020F0502020204030204" pitchFamily="34" charset="0"/>
                <a:cs typeface="Calibri" panose="020F0502020204030204" pitchFamily="34" charset="0"/>
              </a:rPr>
              <a:t>famille.</a:t>
            </a:r>
          </a:p>
          <a:p>
            <a:pPr marL="0" indent="0" algn="just">
              <a:buFontTx/>
              <a:buNone/>
            </a:pPr>
            <a:endParaRPr lang="fr-FR" altLang="fr-FR" sz="1600" dirty="0">
              <a:latin typeface="Calibri" panose="020F0502020204030204" pitchFamily="34" charset="0"/>
              <a:cs typeface="Calibri" panose="020F0502020204030204" pitchFamily="34" charset="0"/>
            </a:endParaRPr>
          </a:p>
          <a:p>
            <a:pPr marL="0" indent="0" algn="just">
              <a:buFontTx/>
              <a:buNone/>
            </a:pPr>
            <a:endParaRPr lang="fr-FR" altLang="fr-F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46835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467036" y="764704"/>
            <a:ext cx="8352420" cy="5040560"/>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7" name="ZoneTexte 6">
            <a:extLst>
              <a:ext uri="{FF2B5EF4-FFF2-40B4-BE49-F238E27FC236}">
                <a16:creationId xmlns:a16="http://schemas.microsoft.com/office/drawing/2014/main" id="{BB27436E-57FF-407B-8F66-25950DF559DC}"/>
              </a:ext>
            </a:extLst>
          </p:cNvPr>
          <p:cNvSpPr txBox="1"/>
          <p:nvPr/>
        </p:nvSpPr>
        <p:spPr>
          <a:xfrm>
            <a:off x="467036" y="1289953"/>
            <a:ext cx="8497452" cy="4524315"/>
          </a:xfrm>
          <a:prstGeom prst="rect">
            <a:avLst/>
          </a:prstGeom>
          <a:noFill/>
        </p:spPr>
        <p:txBody>
          <a:bodyPr wrap="square">
            <a:spAutoFit/>
          </a:bodyPr>
          <a:lstStyle/>
          <a:p>
            <a:pPr marL="0" indent="0" algn="just">
              <a:buFontTx/>
              <a:buNone/>
              <a:defRPr/>
            </a:pPr>
            <a:endParaRPr lang="fr-FR" sz="1600" dirty="0">
              <a:latin typeface="Arial" panose="020B0604020202020204" pitchFamily="34" charset="0"/>
              <a:cs typeface="Arial" panose="020B0604020202020204" pitchFamily="34" charset="0"/>
            </a:endParaRPr>
          </a:p>
          <a:p>
            <a:pPr marL="0" indent="0" algn="just">
              <a:buFontTx/>
              <a:buNone/>
              <a:defRPr/>
            </a:pPr>
            <a:r>
              <a:rPr lang="fr-FR" sz="1600" dirty="0">
                <a:latin typeface="Arial" panose="020B0604020202020204" pitchFamily="34" charset="0"/>
                <a:cs typeface="Arial" panose="020B0604020202020204" pitchFamily="34" charset="0"/>
              </a:rPr>
              <a:t>Cette absence de risque financier exclut, selon la Cour, toute idée de spéculation de la part du requérant au moment où il va acheter.</a:t>
            </a:r>
          </a:p>
          <a:p>
            <a:pPr marL="0" indent="0" algn="just">
              <a:buFontTx/>
              <a:buNone/>
              <a:defRPr/>
            </a:pPr>
            <a:endParaRPr lang="fr-FR" sz="1600" dirty="0">
              <a:latin typeface="Arial" panose="020B0604020202020204" pitchFamily="34" charset="0"/>
              <a:cs typeface="Arial" panose="020B0604020202020204" pitchFamily="34" charset="0"/>
            </a:endParaRPr>
          </a:p>
          <a:p>
            <a:pPr marL="0" indent="0" algn="just">
              <a:buFontTx/>
              <a:buNone/>
              <a:defRPr/>
            </a:pPr>
            <a:endParaRPr lang="fr-FR" sz="1600" dirty="0">
              <a:latin typeface="Arial" panose="020B0604020202020204" pitchFamily="34" charset="0"/>
              <a:cs typeface="Arial" panose="020B0604020202020204" pitchFamily="34" charset="0"/>
            </a:endParaRPr>
          </a:p>
          <a:p>
            <a:pPr algn="just">
              <a:buFontTx/>
              <a:buChar char="-"/>
              <a:tabLst>
                <a:tab pos="360363" algn="l"/>
              </a:tabLst>
              <a:defRPr/>
            </a:pPr>
            <a:r>
              <a:rPr lang="fr-FR" sz="1600" dirty="0">
                <a:latin typeface="Arial" panose="020B0604020202020204" pitchFamily="34" charset="0"/>
                <a:cs typeface="Arial" panose="020B0604020202020204" pitchFamily="34" charset="0"/>
              </a:rPr>
              <a:t>seconde condition « plus délicate car subjective », est « celle relative à l’intention de </a:t>
            </a:r>
          </a:p>
          <a:p>
            <a:pPr marL="0" indent="0" algn="just">
              <a:buFontTx/>
              <a:buNone/>
              <a:tabLst>
                <a:tab pos="360363" algn="l"/>
              </a:tabLst>
              <a:defRPr/>
            </a:pPr>
            <a:r>
              <a:rPr lang="fr-FR" sz="1600" dirty="0">
                <a:latin typeface="Arial" panose="020B0604020202020204" pitchFamily="34" charset="0"/>
                <a:cs typeface="Arial" panose="020B0604020202020204" pitchFamily="34" charset="0"/>
              </a:rPr>
              <a:t>l’investisseur lorsqu’il effectue son achat ; pour qu’il y ait une spéculation, l’acte d’achat, réalisé de plein gré, requiert l’espoir d’une évolution favorable en vue de réaliser par la revente un bénéfice substantiel et la conscience d’un risque important que l’opération engendre ».</a:t>
            </a:r>
          </a:p>
          <a:p>
            <a:pPr marL="0" indent="0" algn="just">
              <a:buFontTx/>
              <a:buNone/>
              <a:defRPr/>
            </a:pPr>
            <a:endParaRPr lang="fr-FR" sz="1600" dirty="0">
              <a:latin typeface="Arial" panose="020B0604020202020204" pitchFamily="34" charset="0"/>
              <a:cs typeface="Arial" panose="020B0604020202020204" pitchFamily="34" charset="0"/>
            </a:endParaRPr>
          </a:p>
          <a:p>
            <a:pPr marL="0" indent="0" algn="just">
              <a:buFontTx/>
              <a:buNone/>
              <a:defRPr/>
            </a:pPr>
            <a:r>
              <a:rPr lang="fr-FR" sz="1600" dirty="0">
                <a:latin typeface="Arial" panose="020B0604020202020204" pitchFamily="34" charset="0"/>
                <a:cs typeface="Arial" panose="020B0604020202020204" pitchFamily="34" charset="0"/>
              </a:rPr>
              <a:t>Erreur dans le raisonnement se basant sur l’existence d’une spéculation mais intéressant car utilise le critère du RISQUE.</a:t>
            </a:r>
          </a:p>
          <a:p>
            <a:pPr marL="0" indent="0" algn="just">
              <a:buFontTx/>
              <a:buNone/>
              <a:defRPr/>
            </a:pPr>
            <a:endParaRPr lang="fr-FR" sz="1600" dirty="0">
              <a:latin typeface="Arial" panose="020B0604020202020204" pitchFamily="34" charset="0"/>
              <a:cs typeface="Arial" panose="020B0604020202020204" pitchFamily="34" charset="0"/>
            </a:endParaRPr>
          </a:p>
          <a:p>
            <a:pPr marL="0" indent="0" algn="just">
              <a:buFontTx/>
              <a:buNone/>
              <a:defRPr/>
            </a:pPr>
            <a:endParaRPr lang="fr-FR" sz="1600" dirty="0">
              <a:latin typeface="Arial" panose="020B0604020202020204" pitchFamily="34" charset="0"/>
              <a:cs typeface="Arial" panose="020B0604020202020204" pitchFamily="34" charset="0"/>
            </a:endParaRPr>
          </a:p>
          <a:p>
            <a:pPr marL="0" indent="0" algn="just">
              <a:buFontTx/>
              <a:buNone/>
              <a:defRPr/>
            </a:pPr>
            <a:endParaRPr lang="fr-FR" sz="1600" dirty="0">
              <a:latin typeface="Arial" panose="020B0604020202020204" pitchFamily="34" charset="0"/>
              <a:cs typeface="Arial" panose="020B0604020202020204" pitchFamily="34" charset="0"/>
            </a:endParaRPr>
          </a:p>
          <a:p>
            <a:pPr marL="0" indent="0" algn="just">
              <a:buFontTx/>
              <a:buNone/>
              <a:defRPr/>
            </a:pPr>
            <a:endParaRPr lang="fr-FR" sz="1600" dirty="0">
              <a:latin typeface="Arial" panose="020B0604020202020204" pitchFamily="34" charset="0"/>
              <a:cs typeface="Arial" panose="020B0604020202020204" pitchFamily="34" charset="0"/>
            </a:endParaRPr>
          </a:p>
          <a:p>
            <a:pPr marL="0" indent="0" algn="just">
              <a:buFontTx/>
              <a:buNone/>
              <a:tabLst>
                <a:tab pos="360363" algn="l"/>
              </a:tabLst>
              <a:defRPr/>
            </a:pPr>
            <a:endParaRPr lang="fr-F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03620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467036" y="764704"/>
            <a:ext cx="8352420" cy="5040560"/>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7" name="ZoneTexte 6">
            <a:extLst>
              <a:ext uri="{FF2B5EF4-FFF2-40B4-BE49-F238E27FC236}">
                <a16:creationId xmlns:a16="http://schemas.microsoft.com/office/drawing/2014/main" id="{BB27436E-57FF-407B-8F66-25950DF559DC}"/>
              </a:ext>
            </a:extLst>
          </p:cNvPr>
          <p:cNvSpPr txBox="1"/>
          <p:nvPr/>
        </p:nvSpPr>
        <p:spPr>
          <a:xfrm>
            <a:off x="467036" y="1289953"/>
            <a:ext cx="8497452" cy="4524315"/>
          </a:xfrm>
          <a:prstGeom prst="rect">
            <a:avLst/>
          </a:prstGeom>
          <a:noFill/>
        </p:spPr>
        <p:txBody>
          <a:bodyPr wrap="square">
            <a:spAutoFit/>
          </a:bodyPr>
          <a:lstStyle/>
          <a:p>
            <a:pPr marL="0" indent="0" algn="just">
              <a:buFontTx/>
              <a:buNone/>
              <a:tabLst>
                <a:tab pos="361950" algn="l"/>
              </a:tabLst>
              <a:defRPr/>
            </a:pPr>
            <a:endParaRPr lang="fr-FR" sz="1600" b="1" dirty="0">
              <a:latin typeface="Calibri" panose="020F0502020204030204" pitchFamily="34" charset="0"/>
              <a:cs typeface="Calibri" panose="020F0502020204030204" pitchFamily="34" charset="0"/>
            </a:endParaRPr>
          </a:p>
          <a:p>
            <a:pPr marL="0" indent="0" algn="just">
              <a:buFontTx/>
              <a:buNone/>
              <a:tabLst>
                <a:tab pos="361950" algn="l"/>
              </a:tabLst>
              <a:defRPr/>
            </a:pPr>
            <a:r>
              <a:rPr lang="fr-FR" sz="1600" b="1" dirty="0">
                <a:latin typeface="Calibri" panose="020F0502020204030204" pitchFamily="34" charset="0"/>
                <a:cs typeface="Calibri" panose="020F0502020204030204" pitchFamily="34" charset="0"/>
              </a:rPr>
              <a:t>•	Gand, 12 décembre 2000</a:t>
            </a:r>
          </a:p>
          <a:p>
            <a:pPr marL="0" indent="0" algn="just">
              <a:buFontTx/>
              <a:buNone/>
              <a:defRPr/>
            </a:pPr>
            <a:endParaRPr lang="fr-FR" sz="1600" dirty="0">
              <a:latin typeface="Calibri" panose="020F0502020204030204" pitchFamily="34" charset="0"/>
              <a:cs typeface="Calibri" panose="020F0502020204030204" pitchFamily="34" charset="0"/>
            </a:endParaRPr>
          </a:p>
          <a:p>
            <a:pPr marL="0" indent="0" algn="just">
              <a:buFontTx/>
              <a:buNone/>
              <a:tabLst>
                <a:tab pos="361950" algn="l"/>
              </a:tabLst>
              <a:defRPr/>
            </a:pPr>
            <a:r>
              <a:rPr lang="fr-FR" sz="1600" dirty="0">
                <a:latin typeface="Calibri" panose="020F0502020204030204" pitchFamily="34" charset="0"/>
                <a:cs typeface="Calibri" panose="020F0502020204030204" pitchFamily="34" charset="0"/>
              </a:rPr>
              <a:t>-	Château – conciergerie</a:t>
            </a:r>
          </a:p>
          <a:p>
            <a:pPr marL="0" indent="0" algn="just">
              <a:buFontTx/>
              <a:buNone/>
              <a:tabLst>
                <a:tab pos="361950" algn="l"/>
              </a:tabLst>
              <a:defRPr/>
            </a:pPr>
            <a:r>
              <a:rPr lang="fr-FR" sz="1600" dirty="0">
                <a:latin typeface="Calibri" panose="020F0502020204030204" pitchFamily="34" charset="0"/>
                <a:cs typeface="Calibri" panose="020F0502020204030204" pitchFamily="34" charset="0"/>
              </a:rPr>
              <a:t>-	Achat 6 Millions BEF 1980</a:t>
            </a:r>
          </a:p>
          <a:p>
            <a:pPr marL="361950" lvl="1" indent="-361950" algn="just">
              <a:buFontTx/>
              <a:buChar char="-"/>
              <a:tabLst>
                <a:tab pos="361950" algn="l"/>
              </a:tabLst>
              <a:defRPr/>
            </a:pPr>
            <a:r>
              <a:rPr lang="fr-FR" sz="1600" dirty="0">
                <a:latin typeface="Calibri" panose="020F0502020204030204" pitchFamily="34" charset="0"/>
                <a:cs typeface="Calibri" panose="020F0502020204030204" pitchFamily="34" charset="0"/>
              </a:rPr>
              <a:t>Revente 15,4 millions 1982 à une société de Singapour</a:t>
            </a:r>
          </a:p>
          <a:p>
            <a:pPr marL="0" indent="0" algn="just">
              <a:buFontTx/>
              <a:buNone/>
              <a:tabLst>
                <a:tab pos="361950" algn="l"/>
              </a:tabLst>
              <a:defRPr/>
            </a:pPr>
            <a:endParaRPr lang="fr-FR" sz="1600" dirty="0">
              <a:latin typeface="Calibri" panose="020F0502020204030204" pitchFamily="34" charset="0"/>
              <a:cs typeface="Calibri" panose="020F0502020204030204" pitchFamily="34" charset="0"/>
            </a:endParaRPr>
          </a:p>
          <a:p>
            <a:pPr marL="0" indent="0" algn="just">
              <a:buFontTx/>
              <a:buNone/>
              <a:tabLst>
                <a:tab pos="361950" algn="l"/>
              </a:tabLst>
              <a:defRPr/>
            </a:pPr>
            <a:r>
              <a:rPr lang="fr-FR" sz="1600" b="1" dirty="0">
                <a:latin typeface="Calibri" panose="020F0502020204030204" pitchFamily="34" charset="0"/>
                <a:cs typeface="Calibri" panose="020F0502020204030204" pitchFamily="34" charset="0"/>
              </a:rPr>
              <a:t>•	Bruxelles 27 avril 2017</a:t>
            </a:r>
          </a:p>
          <a:p>
            <a:pPr marL="0" indent="0" algn="just">
              <a:buFontTx/>
              <a:buNone/>
              <a:tabLst>
                <a:tab pos="361950" algn="l"/>
              </a:tabLst>
              <a:defRPr/>
            </a:pPr>
            <a:endParaRPr lang="fr-FR" sz="1600" dirty="0">
              <a:latin typeface="Calibri" panose="020F0502020204030204" pitchFamily="34" charset="0"/>
              <a:cs typeface="Calibri" panose="020F0502020204030204" pitchFamily="34" charset="0"/>
            </a:endParaRPr>
          </a:p>
          <a:p>
            <a:pPr marL="0" indent="0" algn="just">
              <a:buFontTx/>
              <a:buNone/>
              <a:tabLst>
                <a:tab pos="361950" algn="l"/>
              </a:tabLst>
              <a:defRPr/>
            </a:pPr>
            <a:r>
              <a:rPr lang="fr-FR" sz="1600" dirty="0">
                <a:latin typeface="Calibri" panose="020F0502020204030204" pitchFamily="34" charset="0"/>
                <a:cs typeface="Calibri" panose="020F0502020204030204" pitchFamily="34" charset="0"/>
              </a:rPr>
              <a:t>-	Achat 9/6/1989 : immeuble commercial 	42.500.000 BEF</a:t>
            </a:r>
          </a:p>
          <a:p>
            <a:pPr marL="0" indent="0" algn="just">
              <a:buFontTx/>
              <a:buNone/>
              <a:tabLst>
                <a:tab pos="361950" algn="l"/>
              </a:tabLst>
              <a:defRPr/>
            </a:pPr>
            <a:r>
              <a:rPr lang="fr-FR" sz="1600" dirty="0">
                <a:latin typeface="Calibri" panose="020F0502020204030204" pitchFamily="34" charset="0"/>
                <a:cs typeface="Calibri" panose="020F0502020204030204" pitchFamily="34" charset="0"/>
              </a:rPr>
              <a:t>-	Revente 29 septembre 1989 : 		75.000.000 BEF à un résident US</a:t>
            </a:r>
          </a:p>
          <a:p>
            <a:pPr marL="0" indent="0" algn="just">
              <a:buFontTx/>
              <a:buNone/>
              <a:tabLst>
                <a:tab pos="361950" algn="l"/>
              </a:tabLst>
              <a:defRPr/>
            </a:pPr>
            <a:r>
              <a:rPr lang="fr-FR" sz="1600" dirty="0">
                <a:latin typeface="Calibri" panose="020F0502020204030204" pitchFamily="34" charset="0"/>
                <a:cs typeface="Calibri" panose="020F0502020204030204" pitchFamily="34" charset="0"/>
              </a:rPr>
              <a:t>-	Commission intermédiaire Monaco 		5.000.000 BEF</a:t>
            </a:r>
          </a:p>
          <a:p>
            <a:pPr marL="0" indent="0" algn="just">
              <a:buFontTx/>
              <a:buNone/>
              <a:tabLst>
                <a:tab pos="361950" algn="l"/>
              </a:tabLst>
              <a:defRPr/>
            </a:pPr>
            <a:r>
              <a:rPr lang="fr-FR" sz="1600" dirty="0">
                <a:latin typeface="Calibri" panose="020F0502020204030204" pitchFamily="34" charset="0"/>
                <a:cs typeface="Calibri" panose="020F0502020204030204" pitchFamily="34" charset="0"/>
              </a:rPr>
              <a:t>-	Autre opération -intervention société irlandaise</a:t>
            </a:r>
          </a:p>
          <a:p>
            <a:pPr marL="0" indent="0" algn="just">
              <a:buFontTx/>
              <a:buNone/>
              <a:tabLst>
                <a:tab pos="361950" algn="l"/>
              </a:tabLst>
              <a:defRPr/>
            </a:pPr>
            <a:r>
              <a:rPr lang="fr-FR" sz="1600" dirty="0">
                <a:latin typeface="Calibri" panose="020F0502020204030204" pitchFamily="34" charset="0"/>
                <a:cs typeface="Calibri" panose="020F0502020204030204" pitchFamily="34" charset="0"/>
              </a:rPr>
              <a:t>-	Straight </a:t>
            </a:r>
            <a:r>
              <a:rPr lang="fr-FR" sz="1600" dirty="0" err="1">
                <a:latin typeface="Calibri" panose="020F0502020204030204" pitchFamily="34" charset="0"/>
                <a:cs typeface="Calibri" panose="020F0502020204030204" pitchFamily="34" charset="0"/>
              </a:rPr>
              <a:t>loan</a:t>
            </a:r>
            <a:endParaRPr lang="fr-FR" sz="1600" dirty="0">
              <a:latin typeface="Calibri" panose="020F0502020204030204" pitchFamily="34" charset="0"/>
              <a:cs typeface="Calibri" panose="020F0502020204030204" pitchFamily="34" charset="0"/>
            </a:endParaRPr>
          </a:p>
          <a:p>
            <a:pPr marL="0" indent="0" algn="just">
              <a:buFontTx/>
              <a:buNone/>
              <a:tabLst>
                <a:tab pos="361950" algn="l"/>
              </a:tabLst>
              <a:defRPr/>
            </a:pPr>
            <a:endParaRPr lang="fr-FR" sz="1600" dirty="0">
              <a:latin typeface="Calibri" panose="020F0502020204030204" pitchFamily="34" charset="0"/>
              <a:cs typeface="Calibri" panose="020F0502020204030204" pitchFamily="34" charset="0"/>
            </a:endParaRPr>
          </a:p>
          <a:p>
            <a:pPr marL="0" indent="0" algn="just">
              <a:buFontTx/>
              <a:buNone/>
              <a:defRPr/>
            </a:pPr>
            <a:r>
              <a:rPr lang="fr-FR" sz="1600" dirty="0">
                <a:latin typeface="Calibri" panose="020F0502020204030204" pitchFamily="34" charset="0"/>
                <a:cs typeface="Calibri" panose="020F0502020204030204" pitchFamily="34" charset="0"/>
              </a:rPr>
              <a:t>Dans ces deux cas : la décision de la Cour semble polluée par d’autres considérations et retient</a:t>
            </a:r>
          </a:p>
          <a:p>
            <a:pPr marL="0" indent="0" algn="just">
              <a:buFontTx/>
              <a:buNone/>
              <a:defRPr/>
            </a:pPr>
            <a:r>
              <a:rPr lang="fr-FR" sz="1600" dirty="0">
                <a:latin typeface="Calibri" panose="020F0502020204030204" pitchFamily="34" charset="0"/>
                <a:cs typeface="Calibri" panose="020F0502020204030204" pitchFamily="34" charset="0"/>
              </a:rPr>
              <a:t>comme élément principal la « spéculation ».</a:t>
            </a:r>
          </a:p>
          <a:p>
            <a:pPr marL="0" indent="0" algn="just">
              <a:buFontTx/>
              <a:buNone/>
              <a:tabLst>
                <a:tab pos="360363" algn="l"/>
              </a:tabLst>
              <a:defRPr/>
            </a:pPr>
            <a:endParaRPr lang="fr-F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54638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467036" y="764704"/>
            <a:ext cx="8352420" cy="5040560"/>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7" name="ZoneTexte 6">
            <a:extLst>
              <a:ext uri="{FF2B5EF4-FFF2-40B4-BE49-F238E27FC236}">
                <a16:creationId xmlns:a16="http://schemas.microsoft.com/office/drawing/2014/main" id="{BB27436E-57FF-407B-8F66-25950DF559DC}"/>
              </a:ext>
            </a:extLst>
          </p:cNvPr>
          <p:cNvSpPr txBox="1"/>
          <p:nvPr/>
        </p:nvSpPr>
        <p:spPr>
          <a:xfrm>
            <a:off x="467036" y="1289953"/>
            <a:ext cx="8497452" cy="4524315"/>
          </a:xfrm>
          <a:prstGeom prst="rect">
            <a:avLst/>
          </a:prstGeom>
          <a:noFill/>
        </p:spPr>
        <p:txBody>
          <a:bodyPr wrap="square">
            <a:spAutoFit/>
          </a:bodyPr>
          <a:lstStyle/>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r>
              <a:rPr lang="fr-FR" altLang="fr-FR" sz="1600" b="1" dirty="0">
                <a:latin typeface="Calibri" panose="020F0502020204030204" pitchFamily="34" charset="0"/>
                <a:cs typeface="Calibri" panose="020F0502020204030204" pitchFamily="34" charset="0"/>
              </a:rPr>
              <a:t>•	Bruxelles, 10 octobre 2000</a:t>
            </a: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	Engagement irrévocable acquérir lotissement 35 M°BEF</a:t>
            </a: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	Lotissement</a:t>
            </a: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	Frais avant acquisition (4,4 M°EUR)</a:t>
            </a: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	Vente villa personnelle pour financer l’opération</a:t>
            </a: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	Revente avec grosses plus-value</a:t>
            </a: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 La gestion d’un patrimoine privé comporte les actes accomplis par un bon père de famille dans le </a:t>
            </a: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cadre de la gestion courante de ses biens et ceux entrepris dans le but de la mise à fruit, la réalisation ou le remploi d'éléments de son patrimoine, à savoir ceux acquis par succession, </a:t>
            </a: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donation, épargne personnelle ou remploi de biens aliénés.  Cette gestion n'exclut pas le risque </a:t>
            </a: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normal encouru lors d'une opération de gestion entreprise dans le but de faire fructifier son capital </a:t>
            </a: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mais bien les opérations à risque passées en vue d'un bénéfice beaucoup plus important que celui </a:t>
            </a: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recueilli par un placement intelligent à risque raisonnable ».</a:t>
            </a: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defRPr/>
            </a:pPr>
            <a:endParaRPr lang="fr-F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12845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467036" y="764704"/>
            <a:ext cx="8352420" cy="5040560"/>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7" name="ZoneTexte 6">
            <a:extLst>
              <a:ext uri="{FF2B5EF4-FFF2-40B4-BE49-F238E27FC236}">
                <a16:creationId xmlns:a16="http://schemas.microsoft.com/office/drawing/2014/main" id="{BB27436E-57FF-407B-8F66-25950DF559DC}"/>
              </a:ext>
            </a:extLst>
          </p:cNvPr>
          <p:cNvSpPr txBox="1"/>
          <p:nvPr/>
        </p:nvSpPr>
        <p:spPr>
          <a:xfrm>
            <a:off x="467036" y="1289953"/>
            <a:ext cx="8497452" cy="4524315"/>
          </a:xfrm>
          <a:prstGeom prst="rect">
            <a:avLst/>
          </a:prstGeom>
          <a:noFill/>
        </p:spPr>
        <p:txBody>
          <a:bodyPr wrap="square">
            <a:spAutoFit/>
          </a:bodyPr>
          <a:lstStyle/>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CRITERE : </a:t>
            </a:r>
            <a:r>
              <a:rPr lang="fr-FR" altLang="fr-FR" sz="1600" b="1" dirty="0">
                <a:solidFill>
                  <a:srgbClr val="800000"/>
                </a:solidFill>
                <a:latin typeface="Calibri" panose="020F0502020204030204" pitchFamily="34" charset="0"/>
                <a:cs typeface="Calibri" panose="020F0502020204030204" pitchFamily="34" charset="0"/>
              </a:rPr>
              <a:t>RISQUE</a:t>
            </a: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r>
              <a:rPr lang="fr-FR" altLang="fr-FR" sz="1600" b="1" dirty="0">
                <a:latin typeface="Calibri" panose="020F0502020204030204" pitchFamily="34" charset="0"/>
                <a:cs typeface="Calibri" panose="020F0502020204030204" pitchFamily="34" charset="0"/>
              </a:rPr>
              <a:t>•	Bruxelles 7 mai 1999</a:t>
            </a: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Compromis achat 6,5 millions BEF-Acompte payé par la mère</a:t>
            </a: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Cherche financement hypothécaire : obtient pas</a:t>
            </a: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Remet bien en vente </a:t>
            </a: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Actes authentiques achat et vente signés même jour (12 millions BEF)</a:t>
            </a: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CRITERE : </a:t>
            </a:r>
            <a:r>
              <a:rPr lang="fr-FR" altLang="fr-FR" sz="1600" b="1" dirty="0">
                <a:solidFill>
                  <a:srgbClr val="800000"/>
                </a:solidFill>
                <a:latin typeface="Calibri" panose="020F0502020204030204" pitchFamily="34" charset="0"/>
                <a:cs typeface="Calibri" panose="020F0502020204030204" pitchFamily="34" charset="0"/>
              </a:rPr>
              <a:t>ABSENCE PATRIMOINE PREEXISTANT</a:t>
            </a: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68249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467036" y="764704"/>
            <a:ext cx="8352420" cy="5040560"/>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7" name="ZoneTexte 6">
            <a:extLst>
              <a:ext uri="{FF2B5EF4-FFF2-40B4-BE49-F238E27FC236}">
                <a16:creationId xmlns:a16="http://schemas.microsoft.com/office/drawing/2014/main" id="{BB27436E-57FF-407B-8F66-25950DF559DC}"/>
              </a:ext>
            </a:extLst>
          </p:cNvPr>
          <p:cNvSpPr txBox="1"/>
          <p:nvPr/>
        </p:nvSpPr>
        <p:spPr>
          <a:xfrm>
            <a:off x="467036" y="1289953"/>
            <a:ext cx="8497452" cy="4524315"/>
          </a:xfrm>
          <a:prstGeom prst="rect">
            <a:avLst/>
          </a:prstGeom>
          <a:noFill/>
        </p:spPr>
        <p:txBody>
          <a:bodyPr wrap="square">
            <a:spAutoFit/>
          </a:bodyPr>
          <a:lstStyle/>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endParaRPr lang="fr-FR" altLang="fr-FR" sz="1600" b="1" u="sng" dirty="0">
              <a:solidFill>
                <a:srgbClr val="800000"/>
              </a:solidFill>
              <a:latin typeface="Calibri" panose="020F0502020204030204" pitchFamily="34" charset="0"/>
              <a:cs typeface="Calibri" panose="020F0502020204030204" pitchFamily="34" charset="0"/>
            </a:endParaRPr>
          </a:p>
          <a:p>
            <a:pPr marL="0" indent="0" algn="just">
              <a:buFontTx/>
              <a:buNone/>
              <a:tabLst>
                <a:tab pos="360363" algn="l"/>
              </a:tabLst>
            </a:pPr>
            <a:r>
              <a:rPr lang="fr-FR" altLang="fr-FR" sz="1600" b="1" u="sng" dirty="0">
                <a:solidFill>
                  <a:srgbClr val="800000"/>
                </a:solidFill>
                <a:latin typeface="Calibri" panose="020F0502020204030204" pitchFamily="34" charset="0"/>
                <a:cs typeface="Calibri" panose="020F0502020204030204" pitchFamily="34" charset="0"/>
              </a:rPr>
              <a:t>JURISPRUDENCE PLUS RECENTE </a:t>
            </a: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 </a:t>
            </a: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r>
              <a:rPr lang="fr-FR" altLang="fr-FR" sz="1600" b="1" dirty="0">
                <a:latin typeface="Calibri" panose="020F0502020204030204" pitchFamily="34" charset="0"/>
                <a:cs typeface="Calibri" panose="020F0502020204030204" pitchFamily="34" charset="0"/>
              </a:rPr>
              <a:t>•	Cour d’Appel de Bruxelles 4 décembre 2008 </a:t>
            </a: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	marchand de biens </a:t>
            </a: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	dans le cadre de la gestion de son patrimoine privé</a:t>
            </a: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	l’acquisition d’un immeuble revendu cinq années plus tard avec une importante plus-	value </a:t>
            </a: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à"/>
              <a:tabLst>
                <a:tab pos="360363" algn="l"/>
              </a:tabLst>
            </a:pPr>
            <a:r>
              <a:rPr lang="fr-FR" altLang="fr-FR" sz="1600" dirty="0">
                <a:latin typeface="Calibri" panose="020F0502020204030204" pitchFamily="34" charset="0"/>
                <a:cs typeface="Calibri" panose="020F0502020204030204" pitchFamily="34" charset="0"/>
              </a:rPr>
              <a:t>gestion normale patrimoine privé</a:t>
            </a:r>
          </a:p>
          <a:p>
            <a:pPr marL="285750" indent="-285750" algn="just">
              <a:buFont typeface="Wingdings" panose="05000000000000000000" pitchFamily="2" charset="2"/>
              <a:buChar char="à"/>
              <a:tabLst>
                <a:tab pos="360363" algn="l"/>
              </a:tabLst>
            </a:pPr>
            <a:endParaRPr lang="fr-FR" altLang="fr-FR" sz="1600" dirty="0">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à"/>
              <a:tabLst>
                <a:tab pos="360363" algn="l"/>
              </a:tabLst>
            </a:pPr>
            <a:endParaRPr lang="fr-FR" altLang="fr-FR" sz="1600" dirty="0">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à"/>
              <a:tabLst>
                <a:tab pos="360363" algn="l"/>
              </a:tabLst>
            </a:pPr>
            <a:endParaRPr lang="fr-FR" altLang="fr-FR" sz="1600" dirty="0">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à"/>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7088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683568" y="764704"/>
            <a:ext cx="8135888" cy="5040313"/>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ZoneTexte 3">
            <a:extLst>
              <a:ext uri="{FF2B5EF4-FFF2-40B4-BE49-F238E27FC236}">
                <a16:creationId xmlns:a16="http://schemas.microsoft.com/office/drawing/2014/main" id="{60A73C98-E1C0-4690-91E1-7D371DF10ECD}"/>
              </a:ext>
            </a:extLst>
          </p:cNvPr>
          <p:cNvSpPr txBox="1"/>
          <p:nvPr/>
        </p:nvSpPr>
        <p:spPr>
          <a:xfrm>
            <a:off x="467544" y="1877778"/>
            <a:ext cx="8496944" cy="3747693"/>
          </a:xfrm>
          <a:prstGeom prst="rect">
            <a:avLst/>
          </a:prstGeom>
          <a:noFill/>
        </p:spPr>
        <p:txBody>
          <a:bodyPr wrap="square">
            <a:spAutoFit/>
          </a:bodyPr>
          <a:lstStyle/>
          <a:p>
            <a:pPr algn="just">
              <a:lnSpc>
                <a:spcPct val="115000"/>
              </a:lnSpc>
              <a:spcAft>
                <a:spcPts val="1000"/>
              </a:spcAft>
            </a:pP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tabLst>
                <a:tab pos="361950" algn="l"/>
              </a:tabLst>
            </a:pPr>
            <a:r>
              <a:rPr lang="fr-BE" sz="1600" dirty="0">
                <a:effectLst/>
                <a:latin typeface="Calibri" panose="020F0502020204030204" pitchFamily="34" charset="0"/>
                <a:ea typeface="Calibri" panose="020F0502020204030204" pitchFamily="34" charset="0"/>
                <a:cs typeface="Times New Roman" panose="02020603050405020304" pitchFamily="18" charset="0"/>
              </a:rPr>
              <a:t>*	Sur qui repose la charge de la preuve du caractère taxable ou non de la plus-value ?</a:t>
            </a:r>
          </a:p>
          <a:p>
            <a:pPr>
              <a:lnSpc>
                <a:spcPct val="115000"/>
              </a:lnSpc>
              <a:spcAft>
                <a:spcPts val="1000"/>
              </a:spcAft>
            </a:pPr>
            <a:r>
              <a:rPr lang="fr-BE" sz="1600" dirty="0">
                <a:effectLst/>
                <a:latin typeface="Calibri" panose="020F0502020204030204" pitchFamily="34" charset="0"/>
                <a:ea typeface="Calibri" panose="020F0502020204030204" pitchFamily="34" charset="0"/>
                <a:cs typeface="Times New Roman" panose="02020603050405020304" pitchFamily="18" charset="0"/>
              </a:rPr>
              <a:t> </a:t>
            </a:r>
          </a:p>
          <a:p>
            <a:pPr marL="361950">
              <a:lnSpc>
                <a:spcPct val="115000"/>
              </a:lnSpc>
              <a:spcAft>
                <a:spcPts val="1000"/>
              </a:spcAft>
            </a:pPr>
            <a:r>
              <a:rPr lang="fr-BE" sz="1600" dirty="0">
                <a:effectLst/>
                <a:latin typeface="Calibri" panose="020F0502020204030204" pitchFamily="34" charset="0"/>
                <a:ea typeface="Calibri" panose="020F0502020204030204" pitchFamily="34" charset="0"/>
                <a:cs typeface="Times New Roman" panose="02020603050405020304" pitchFamily="18" charset="0"/>
              </a:rPr>
              <a:t>L’ADMINISTRATION FISCALE DOIT PROUVER LE CARACTERE TAXABLE DE LA PLUS-VALUE </a:t>
            </a:r>
            <a:r>
              <a:rPr lang="fr-BE" sz="1600" dirty="0">
                <a:latin typeface="Calibri" panose="020F0502020204030204" pitchFamily="34" charset="0"/>
                <a:ea typeface="Calibri" panose="020F0502020204030204" pitchFamily="34" charset="0"/>
                <a:cs typeface="Times New Roman" panose="02020603050405020304" pitchFamily="18" charset="0"/>
              </a:rPr>
              <a:t>pour</a:t>
            </a:r>
            <a:r>
              <a:rPr lang="fr-BE" sz="1600" dirty="0">
                <a:effectLst/>
                <a:latin typeface="Calibri" panose="020F0502020204030204" pitchFamily="34" charset="0"/>
                <a:ea typeface="Calibri" panose="020F0502020204030204" pitchFamily="34" charset="0"/>
                <a:cs typeface="Times New Roman" panose="02020603050405020304" pitchFamily="18" charset="0"/>
              </a:rPr>
              <a:t> pouvoir rectifier la déclaration fiscale du contribuable</a:t>
            </a:r>
          </a:p>
          <a:p>
            <a:pPr lvl="0" algn="just">
              <a:lnSpc>
                <a:spcPct val="115000"/>
              </a:lnSpc>
              <a:spcAft>
                <a:spcPts val="1000"/>
              </a:spcAft>
            </a:pP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lvl="0" algn="just">
              <a:lnSpc>
                <a:spcPct val="115000"/>
              </a:lnSpc>
              <a:spcAft>
                <a:spcPts val="1000"/>
              </a:spcAft>
            </a:pPr>
            <a:endParaRPr lang="fr-BE" sz="1600" dirty="0">
              <a:latin typeface="Calibri" panose="020F0502020204030204" pitchFamily="34" charset="0"/>
              <a:ea typeface="Calibri" panose="020F0502020204030204" pitchFamily="34" charset="0"/>
              <a:cs typeface="Calibri" panose="020F0502020204030204" pitchFamily="34" charset="0"/>
            </a:endParaRPr>
          </a:p>
          <a:p>
            <a:pPr lvl="0" algn="just">
              <a:lnSpc>
                <a:spcPct val="115000"/>
              </a:lnSpc>
              <a:spcAft>
                <a:spcPts val="1000"/>
              </a:spcAft>
            </a:pP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marL="1001713" lvl="1" indent="-285750" algn="just">
              <a:buFontTx/>
              <a:buChar char="-"/>
              <a:tabLst>
                <a:tab pos="361950" algn="l"/>
                <a:tab pos="715963" algn="l"/>
                <a:tab pos="1077913" algn="l"/>
              </a:tabLst>
              <a:defRPr/>
            </a:pPr>
            <a:endParaRPr lang="fr-FR" sz="1600" dirty="0">
              <a:latin typeface="Calibri" panose="020F0502020204030204" pitchFamily="34" charset="0"/>
              <a:cs typeface="Calibri" panose="020F0502020204030204" pitchFamily="34" charset="0"/>
            </a:endParaRPr>
          </a:p>
          <a:p>
            <a:pPr marL="1001713" lvl="1" algn="just">
              <a:buFontTx/>
              <a:buChar char="-"/>
              <a:tabLst>
                <a:tab pos="361950" algn="l"/>
                <a:tab pos="715963" algn="l"/>
                <a:tab pos="1077913" algn="l"/>
              </a:tabLst>
              <a:defRPr/>
            </a:pPr>
            <a:endParaRPr lang="fr-F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52834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467036" y="764704"/>
            <a:ext cx="8352420" cy="5040560"/>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7" name="ZoneTexte 6">
            <a:extLst>
              <a:ext uri="{FF2B5EF4-FFF2-40B4-BE49-F238E27FC236}">
                <a16:creationId xmlns:a16="http://schemas.microsoft.com/office/drawing/2014/main" id="{BB27436E-57FF-407B-8F66-25950DF559DC}"/>
              </a:ext>
            </a:extLst>
          </p:cNvPr>
          <p:cNvSpPr txBox="1"/>
          <p:nvPr/>
        </p:nvSpPr>
        <p:spPr>
          <a:xfrm>
            <a:off x="467036" y="1289953"/>
            <a:ext cx="8497452" cy="4524315"/>
          </a:xfrm>
          <a:prstGeom prst="rect">
            <a:avLst/>
          </a:prstGeom>
          <a:noFill/>
        </p:spPr>
        <p:txBody>
          <a:bodyPr wrap="square">
            <a:spAutoFit/>
          </a:bodyPr>
          <a:lstStyle/>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r>
              <a:rPr lang="fr-FR" altLang="fr-FR" sz="1600" b="1" dirty="0">
                <a:latin typeface="Calibri" panose="020F0502020204030204" pitchFamily="34" charset="0"/>
                <a:cs typeface="Calibri" panose="020F0502020204030204" pitchFamily="34" charset="0"/>
              </a:rPr>
              <a:t>•	Bruxelles 21 janvier 2009 </a:t>
            </a: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	Acquisition/revente en trois ans</a:t>
            </a: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	trois biens immobiliers, </a:t>
            </a: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	« quartiers empreints d’une grande spéculation » </a:t>
            </a: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	emprunts, </a:t>
            </a: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	quatre opérations immobilières entre le 16 mars 1988 et le 3 septembre 1990</a:t>
            </a: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	absence d’occupation effective de deux immeubles,… ».</a:t>
            </a: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Pour la cour : sort gestion normale patrimoine privé (se basant sur la spéculation)</a:t>
            </a: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88822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467036" y="764704"/>
            <a:ext cx="8352420" cy="5040560"/>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7" name="ZoneTexte 6">
            <a:extLst>
              <a:ext uri="{FF2B5EF4-FFF2-40B4-BE49-F238E27FC236}">
                <a16:creationId xmlns:a16="http://schemas.microsoft.com/office/drawing/2014/main" id="{BB27436E-57FF-407B-8F66-25950DF559DC}"/>
              </a:ext>
            </a:extLst>
          </p:cNvPr>
          <p:cNvSpPr txBox="1"/>
          <p:nvPr/>
        </p:nvSpPr>
        <p:spPr>
          <a:xfrm>
            <a:off x="467036" y="1289953"/>
            <a:ext cx="8497452" cy="4524315"/>
          </a:xfrm>
          <a:prstGeom prst="rect">
            <a:avLst/>
          </a:prstGeom>
          <a:noFill/>
        </p:spPr>
        <p:txBody>
          <a:bodyPr wrap="square">
            <a:spAutoFit/>
          </a:bodyPr>
          <a:lstStyle/>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r>
              <a:rPr lang="fr-FR" altLang="fr-FR" sz="1600" b="1" dirty="0">
                <a:latin typeface="Calibri" panose="020F0502020204030204" pitchFamily="34" charset="0"/>
                <a:cs typeface="Calibri" panose="020F0502020204030204" pitchFamily="34" charset="0"/>
              </a:rPr>
              <a:t>•	Bruxelles 10 avril 2018</a:t>
            </a: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	Couple</a:t>
            </a: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	Achat terrain à bâtir juillet 2004</a:t>
            </a: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	Financé par un prêt</a:t>
            </a: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	Construction 6 appartements et 6 garages</a:t>
            </a: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	Vente avec plus-value importante </a:t>
            </a: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	Déclarée sous 90 10° CIR/92</a:t>
            </a: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La cour confirme la décision du trib. </a:t>
            </a:r>
            <a:r>
              <a:rPr lang="fr-FR" altLang="fr-FR" sz="1600" dirty="0" err="1">
                <a:latin typeface="Calibri" panose="020F0502020204030204" pitchFamily="34" charset="0"/>
                <a:cs typeface="Calibri" panose="020F0502020204030204" pitchFamily="34" charset="0"/>
              </a:rPr>
              <a:t>Civ</a:t>
            </a:r>
            <a:r>
              <a:rPr lang="fr-FR" altLang="fr-FR" sz="1600" dirty="0">
                <a:latin typeface="Calibri" panose="020F0502020204030204" pitchFamily="34" charset="0"/>
                <a:cs typeface="Calibri" panose="020F0502020204030204" pitchFamily="34" charset="0"/>
              </a:rPr>
              <a:t>. Louvain et considère que le placement immobilier à risque </a:t>
            </a: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raisonnable est conforme à une gestion de bon père de famille.</a:t>
            </a: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61715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467036" y="764704"/>
            <a:ext cx="8352420" cy="5040560"/>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7" name="ZoneTexte 6">
            <a:extLst>
              <a:ext uri="{FF2B5EF4-FFF2-40B4-BE49-F238E27FC236}">
                <a16:creationId xmlns:a16="http://schemas.microsoft.com/office/drawing/2014/main" id="{BB27436E-57FF-407B-8F66-25950DF559DC}"/>
              </a:ext>
            </a:extLst>
          </p:cNvPr>
          <p:cNvSpPr txBox="1"/>
          <p:nvPr/>
        </p:nvSpPr>
        <p:spPr>
          <a:xfrm>
            <a:off x="467036" y="1289953"/>
            <a:ext cx="8497452" cy="4278094"/>
          </a:xfrm>
          <a:prstGeom prst="rect">
            <a:avLst/>
          </a:prstGeom>
          <a:noFill/>
        </p:spPr>
        <p:txBody>
          <a:bodyPr wrap="square">
            <a:spAutoFit/>
          </a:bodyPr>
          <a:lstStyle/>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r>
              <a:rPr lang="fr-FR" altLang="fr-FR" sz="1600" b="1" dirty="0">
                <a:latin typeface="Calibri" panose="020F0502020204030204" pitchFamily="34" charset="0"/>
                <a:cs typeface="Calibri" panose="020F0502020204030204" pitchFamily="34" charset="0"/>
              </a:rPr>
              <a:t>•	C. Appel Bruxelles 21/05/2019</a:t>
            </a: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361950" indent="-361950" algn="just">
              <a:buFontTx/>
              <a:buChar char="-"/>
              <a:tabLst>
                <a:tab pos="360363" algn="l"/>
              </a:tabLst>
            </a:pPr>
            <a:r>
              <a:rPr lang="fr-FR" altLang="fr-FR" sz="1600" dirty="0">
                <a:latin typeface="Calibri" panose="020F0502020204030204" pitchFamily="34" charset="0"/>
                <a:cs typeface="Calibri" panose="020F0502020204030204" pitchFamily="34" charset="0"/>
              </a:rPr>
              <a:t>Gestion bon père famille de ses biens privés = question de fait</a:t>
            </a:r>
          </a:p>
          <a:p>
            <a:pPr algn="just">
              <a:tabLst>
                <a:tab pos="360363" algn="l"/>
              </a:tabLst>
            </a:pPr>
            <a:endParaRPr lang="fr-FR" altLang="fr-FR" sz="1600" dirty="0">
              <a:latin typeface="Calibri" panose="020F0502020204030204" pitchFamily="34" charset="0"/>
              <a:cs typeface="Calibri" panose="020F0502020204030204" pitchFamily="34" charset="0"/>
            </a:endParaRPr>
          </a:p>
          <a:p>
            <a:pPr marL="361950" indent="-361950" algn="just">
              <a:buFontTx/>
              <a:buChar char="-"/>
              <a:tabLst>
                <a:tab pos="360363" algn="l"/>
              </a:tabLst>
            </a:pPr>
            <a:r>
              <a:rPr lang="fr-FR" altLang="fr-FR" sz="1600" dirty="0">
                <a:latin typeface="Calibri" panose="020F0502020204030204" pitchFamily="34" charset="0"/>
                <a:cs typeface="Calibri" panose="020F0502020204030204" pitchFamily="34" charset="0"/>
              </a:rPr>
              <a:t>Preuve spéculation n’est pas requise car un certain niveau de spéculation n’est pas étranger à la gestion normale d’un bon père de famille de ses biens privés.</a:t>
            </a:r>
          </a:p>
          <a:p>
            <a:pPr algn="just">
              <a:tabLst>
                <a:tab pos="360363" algn="l"/>
              </a:tabLst>
            </a:pPr>
            <a:r>
              <a:rPr lang="fr-FR" altLang="fr-FR" sz="1600" dirty="0">
                <a:latin typeface="Calibri" panose="020F0502020204030204" pitchFamily="34" charset="0"/>
                <a:cs typeface="Calibri" panose="020F0502020204030204" pitchFamily="34" charset="0"/>
              </a:rPr>
              <a:t> </a:t>
            </a:r>
          </a:p>
          <a:p>
            <a:pPr marL="361950" indent="-361950" algn="just">
              <a:buFontTx/>
              <a:buChar char="-"/>
              <a:tabLst>
                <a:tab pos="360363" algn="l"/>
              </a:tabLst>
            </a:pPr>
            <a:r>
              <a:rPr lang="fr-FR" altLang="fr-FR" sz="1600" dirty="0">
                <a:latin typeface="Calibri" panose="020F0502020204030204" pitchFamily="34" charset="0"/>
                <a:cs typeface="Calibri" panose="020F0502020204030204" pitchFamily="34" charset="0"/>
              </a:rPr>
              <a:t>Confirme décision tribunal première instance</a:t>
            </a:r>
          </a:p>
          <a:p>
            <a:pPr algn="just">
              <a:tabLst>
                <a:tab pos="360363" algn="l"/>
              </a:tabLst>
            </a:pPr>
            <a:endParaRPr lang="fr-FR" altLang="fr-FR" sz="1600" dirty="0">
              <a:latin typeface="Calibri" panose="020F0502020204030204" pitchFamily="34" charset="0"/>
              <a:cs typeface="Calibri" panose="020F0502020204030204" pitchFamily="34" charset="0"/>
            </a:endParaRPr>
          </a:p>
          <a:p>
            <a:pPr marL="361950" indent="-361950" algn="just">
              <a:buFontTx/>
              <a:buChar char="-"/>
              <a:tabLst>
                <a:tab pos="360363" algn="l"/>
              </a:tabLst>
            </a:pPr>
            <a:r>
              <a:rPr lang="fr-FR" altLang="fr-FR" sz="1600" dirty="0">
                <a:latin typeface="Calibri" panose="020F0502020204030204" pitchFamily="34" charset="0"/>
                <a:cs typeface="Calibri" panose="020F0502020204030204" pitchFamily="34" charset="0"/>
              </a:rPr>
              <a:t>« </a:t>
            </a:r>
            <a:r>
              <a:rPr lang="fr-FR" altLang="fr-FR" sz="1600" i="1" dirty="0">
                <a:latin typeface="Calibri" panose="020F0502020204030204" pitchFamily="34" charset="0"/>
                <a:cs typeface="Calibri" panose="020F0502020204030204" pitchFamily="34" charset="0"/>
              </a:rPr>
              <a:t>L’opération immobilière dans son ensemble excède la gestion normale de telle sorte que la plus-value est imposable dans son ensemble »</a:t>
            </a:r>
            <a:r>
              <a:rPr lang="fr-FR" altLang="fr-FR" sz="1600" dirty="0">
                <a:latin typeface="Calibri" panose="020F0502020204030204" pitchFamily="34" charset="0"/>
                <a:cs typeface="Calibri" panose="020F0502020204030204" pitchFamily="34" charset="0"/>
              </a:rPr>
              <a:t>.</a:t>
            </a: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53877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467036" y="764704"/>
            <a:ext cx="8352420" cy="5040560"/>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7" name="ZoneTexte 6">
            <a:extLst>
              <a:ext uri="{FF2B5EF4-FFF2-40B4-BE49-F238E27FC236}">
                <a16:creationId xmlns:a16="http://schemas.microsoft.com/office/drawing/2014/main" id="{BB27436E-57FF-407B-8F66-25950DF559DC}"/>
              </a:ext>
            </a:extLst>
          </p:cNvPr>
          <p:cNvSpPr txBox="1"/>
          <p:nvPr/>
        </p:nvSpPr>
        <p:spPr>
          <a:xfrm>
            <a:off x="467036" y="1289953"/>
            <a:ext cx="8569460" cy="4524315"/>
          </a:xfrm>
          <a:prstGeom prst="rect">
            <a:avLst/>
          </a:prstGeom>
          <a:noFill/>
        </p:spPr>
        <p:txBody>
          <a:bodyPr wrap="square">
            <a:spAutoFit/>
          </a:bodyPr>
          <a:lstStyle/>
          <a:p>
            <a:pPr marL="0" indent="0" algn="just">
              <a:buFontTx/>
              <a:buNone/>
              <a:tabLst>
                <a:tab pos="360363" algn="l"/>
              </a:tabLst>
            </a:pPr>
            <a:endParaRPr lang="fr-FR" altLang="fr-FR" sz="1600" dirty="0">
              <a:solidFill>
                <a:srgbClr val="800000"/>
              </a:solidFill>
              <a:latin typeface="Calibri" panose="020F0502020204030204" pitchFamily="34" charset="0"/>
              <a:cs typeface="Calibri" panose="020F0502020204030204" pitchFamily="34" charset="0"/>
            </a:endParaRPr>
          </a:p>
          <a:p>
            <a:pPr marL="0" indent="0" algn="just">
              <a:buFontTx/>
              <a:buNone/>
              <a:tabLst>
                <a:tab pos="360363" algn="l"/>
              </a:tabLst>
            </a:pPr>
            <a:r>
              <a:rPr lang="fr-FR" altLang="fr-FR" sz="1600" b="1" u="sng" dirty="0">
                <a:solidFill>
                  <a:srgbClr val="800000"/>
                </a:solidFill>
                <a:latin typeface="Calibri" panose="020F0502020204030204" pitchFamily="34" charset="0"/>
                <a:cs typeface="Calibri" panose="020F0502020204030204" pitchFamily="34" charset="0"/>
              </a:rPr>
              <a:t>BASE TAXATION REVENUS DIVERS</a:t>
            </a:r>
            <a:r>
              <a:rPr lang="fr-FR" altLang="fr-FR" sz="1600" b="1" dirty="0">
                <a:solidFill>
                  <a:srgbClr val="800000"/>
                </a:solidFill>
                <a:latin typeface="Calibri" panose="020F0502020204030204" pitchFamily="34" charset="0"/>
                <a:cs typeface="Calibri" panose="020F0502020204030204" pitchFamily="34" charset="0"/>
              </a:rPr>
              <a:t> : </a:t>
            </a: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CASS. 30 novembre 2006 : « l’article 90 1° CIR ne soumet pas à l’impôt la plus-value réalisée à </a:t>
            </a: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l’occasion d’une vente excédant les limites de la gestion normale du patrimoine privé, mais </a:t>
            </a: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uniquement le bénéfice ou profit qui résulte d’une telle opération ».</a:t>
            </a: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Contrairement aux cessions d’actions, pour lesquelles une modifications législative est intervenue :</a:t>
            </a: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La jurisprudence de la Cour de cassation reste applicable en matière de cession d’immeuble : </a:t>
            </a: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sym typeface="Wingdings" panose="05000000000000000000" pitchFamily="2" charset="2"/>
              </a:rPr>
              <a:t> </a:t>
            </a:r>
            <a:r>
              <a:rPr lang="fr-FR" altLang="fr-FR" sz="1600" dirty="0">
                <a:solidFill>
                  <a:srgbClr val="800000"/>
                </a:solidFill>
                <a:latin typeface="Calibri" panose="020F0502020204030204" pitchFamily="34" charset="0"/>
                <a:cs typeface="Calibri" panose="020F0502020204030204" pitchFamily="34" charset="0"/>
              </a:rPr>
              <a:t>Seule partie anormale de la plus-value est taxable </a:t>
            </a: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72137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467036" y="764704"/>
            <a:ext cx="8352420" cy="5040560"/>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7" name="ZoneTexte 6">
            <a:extLst>
              <a:ext uri="{FF2B5EF4-FFF2-40B4-BE49-F238E27FC236}">
                <a16:creationId xmlns:a16="http://schemas.microsoft.com/office/drawing/2014/main" id="{BB27436E-57FF-407B-8F66-25950DF559DC}"/>
              </a:ext>
            </a:extLst>
          </p:cNvPr>
          <p:cNvSpPr txBox="1"/>
          <p:nvPr/>
        </p:nvSpPr>
        <p:spPr>
          <a:xfrm>
            <a:off x="467036" y="1289953"/>
            <a:ext cx="8569460" cy="4524315"/>
          </a:xfrm>
          <a:prstGeom prst="rect">
            <a:avLst/>
          </a:prstGeom>
          <a:noFill/>
        </p:spPr>
        <p:txBody>
          <a:bodyPr wrap="square">
            <a:spAutoFit/>
          </a:bodyPr>
          <a:lstStyle/>
          <a:p>
            <a:pPr marL="0" indent="0" algn="just">
              <a:buFontTx/>
              <a:buNone/>
              <a:tabLst>
                <a:tab pos="360363" algn="l"/>
              </a:tabLst>
              <a:defRPr/>
            </a:pPr>
            <a:endParaRPr lang="fr-FR" sz="1600" dirty="0">
              <a:solidFill>
                <a:srgbClr val="800000"/>
              </a:solidFill>
              <a:latin typeface="Calibri" panose="020F0502020204030204" pitchFamily="34" charset="0"/>
              <a:cs typeface="Calibri" panose="020F0502020204030204" pitchFamily="34" charset="0"/>
            </a:endParaRPr>
          </a:p>
          <a:p>
            <a:pPr marL="0" indent="0" algn="just">
              <a:buFontTx/>
              <a:buNone/>
              <a:tabLst>
                <a:tab pos="360363" algn="l"/>
              </a:tabLst>
              <a:defRPr/>
            </a:pPr>
            <a:r>
              <a:rPr lang="fr-FR" sz="1600" b="1" dirty="0">
                <a:solidFill>
                  <a:srgbClr val="800000"/>
                </a:solidFill>
                <a:latin typeface="Calibri" panose="020F0502020204030204" pitchFamily="34" charset="0"/>
                <a:cs typeface="Calibri" panose="020F0502020204030204" pitchFamily="34" charset="0"/>
              </a:rPr>
              <a:t>B.	</a:t>
            </a:r>
            <a:r>
              <a:rPr lang="fr-FR" sz="1600" b="1" u="sng" dirty="0">
                <a:solidFill>
                  <a:srgbClr val="800000"/>
                </a:solidFill>
                <a:latin typeface="Calibri" panose="020F0502020204030204" pitchFamily="34" charset="0"/>
                <a:cs typeface="Calibri" panose="020F0502020204030204" pitchFamily="34" charset="0"/>
              </a:rPr>
              <a:t>PLUS-VALUE TAXABLE COMME REVENUS PROFESSIONNELS</a:t>
            </a:r>
            <a:endParaRPr lang="fr-FR" sz="1600" b="1" u="sng" dirty="0">
              <a:latin typeface="Calibri" panose="020F0502020204030204" pitchFamily="34" charset="0"/>
              <a:cs typeface="Calibri" panose="020F0502020204030204" pitchFamily="34" charset="0"/>
            </a:endParaRPr>
          </a:p>
          <a:p>
            <a:pPr marL="0" indent="0" algn="just">
              <a:buFontTx/>
              <a:buNone/>
              <a:tabLst>
                <a:tab pos="360363" algn="l"/>
              </a:tabLst>
              <a:defRPr/>
            </a:pPr>
            <a:endParaRPr lang="fr-FR" sz="1600" dirty="0">
              <a:latin typeface="Calibri" panose="020F0502020204030204" pitchFamily="34" charset="0"/>
              <a:cs typeface="Calibri" panose="020F0502020204030204" pitchFamily="34" charset="0"/>
            </a:endParaRPr>
          </a:p>
          <a:p>
            <a:pPr marL="0" indent="0" algn="just">
              <a:buFontTx/>
              <a:buNone/>
              <a:tabLst>
                <a:tab pos="360363" algn="l"/>
              </a:tabLst>
              <a:defRPr/>
            </a:pPr>
            <a:r>
              <a:rPr lang="fr-FR" sz="1600" dirty="0">
                <a:latin typeface="Calibri" panose="020F0502020204030204" pitchFamily="34" charset="0"/>
                <a:cs typeface="Calibri" panose="020F0502020204030204" pitchFamily="34" charset="0"/>
              </a:rPr>
              <a:t>-	</a:t>
            </a:r>
            <a:r>
              <a:rPr lang="fr-FR" sz="1600" b="1" dirty="0">
                <a:solidFill>
                  <a:srgbClr val="800000"/>
                </a:solidFill>
                <a:latin typeface="Calibri" panose="020F0502020204030204" pitchFamily="34" charset="0"/>
                <a:cs typeface="Calibri" panose="020F0502020204030204" pitchFamily="34" charset="0"/>
              </a:rPr>
              <a:t>DEFINITION</a:t>
            </a:r>
            <a:r>
              <a:rPr lang="fr-FR" sz="1600" dirty="0">
                <a:latin typeface="Calibri" panose="020F0502020204030204" pitchFamily="34" charset="0"/>
                <a:cs typeface="Calibri" panose="020F0502020204030204" pitchFamily="34" charset="0"/>
              </a:rPr>
              <a:t> ACTIVITE PROFESSIONNELLE : voir ci-dessus</a:t>
            </a:r>
          </a:p>
          <a:p>
            <a:pPr marL="0" indent="0" algn="just">
              <a:buFontTx/>
              <a:buNone/>
              <a:tabLst>
                <a:tab pos="360363" algn="l"/>
              </a:tabLst>
              <a:defRPr/>
            </a:pPr>
            <a:endParaRPr lang="fr-FR" sz="1600" dirty="0">
              <a:latin typeface="Calibri" panose="020F0502020204030204" pitchFamily="34" charset="0"/>
              <a:cs typeface="Calibri" panose="020F0502020204030204" pitchFamily="34" charset="0"/>
            </a:endParaRPr>
          </a:p>
          <a:p>
            <a:pPr marL="0" indent="0" algn="just">
              <a:buFontTx/>
              <a:buNone/>
              <a:tabLst>
                <a:tab pos="360363" algn="l"/>
              </a:tabLst>
              <a:defRPr/>
            </a:pPr>
            <a:r>
              <a:rPr lang="fr-FR" sz="1600" dirty="0">
                <a:latin typeface="Calibri" panose="020F0502020204030204" pitchFamily="34" charset="0"/>
                <a:cs typeface="Calibri" panose="020F0502020204030204" pitchFamily="34" charset="0"/>
              </a:rPr>
              <a:t>-	</a:t>
            </a:r>
            <a:r>
              <a:rPr lang="fr-FR" sz="1600" b="1" dirty="0">
                <a:solidFill>
                  <a:srgbClr val="800000"/>
                </a:solidFill>
                <a:latin typeface="Calibri" panose="020F0502020204030204" pitchFamily="34" charset="0"/>
                <a:cs typeface="Calibri" panose="020F0502020204030204" pitchFamily="34" charset="0"/>
              </a:rPr>
              <a:t>PRINCIPE</a:t>
            </a:r>
            <a:r>
              <a:rPr lang="fr-FR" sz="1600" dirty="0">
                <a:latin typeface="Calibri" panose="020F0502020204030204" pitchFamily="34" charset="0"/>
                <a:cs typeface="Calibri" panose="020F0502020204030204" pitchFamily="34" charset="0"/>
              </a:rPr>
              <a:t> : TAXABLE AU TAUX MARGINAL (50%) </a:t>
            </a:r>
          </a:p>
          <a:p>
            <a:pPr marL="0" indent="0" algn="just">
              <a:buFontTx/>
              <a:buNone/>
              <a:tabLst>
                <a:tab pos="360363" algn="l"/>
              </a:tabLst>
              <a:defRPr/>
            </a:pPr>
            <a:endParaRPr lang="fr-FR" sz="1600" dirty="0">
              <a:latin typeface="Calibri" panose="020F0502020204030204" pitchFamily="34" charset="0"/>
              <a:cs typeface="Calibri" panose="020F0502020204030204" pitchFamily="34" charset="0"/>
            </a:endParaRPr>
          </a:p>
          <a:p>
            <a:pPr marL="0" indent="0" algn="just">
              <a:buFontTx/>
              <a:buNone/>
              <a:tabLst>
                <a:tab pos="360363" algn="l"/>
              </a:tabLst>
              <a:defRPr/>
            </a:pPr>
            <a:r>
              <a:rPr lang="fr-FR" sz="1600" dirty="0">
                <a:latin typeface="Calibri" panose="020F0502020204030204" pitchFamily="34" charset="0"/>
                <a:cs typeface="Calibri" panose="020F0502020204030204" pitchFamily="34" charset="0"/>
              </a:rPr>
              <a:t>-	PAS FORCEMENT PLUS DESAVANTAGEUX QUE REVENUS DIVERS 33 % DANS UN CAS : </a:t>
            </a:r>
          </a:p>
          <a:p>
            <a:pPr marL="0" indent="0" algn="just">
              <a:buFontTx/>
              <a:buNone/>
              <a:tabLst>
                <a:tab pos="360363" algn="l"/>
              </a:tabLst>
              <a:defRPr/>
            </a:pPr>
            <a:endParaRPr lang="fr-FR" sz="1600" dirty="0">
              <a:latin typeface="Calibri" panose="020F0502020204030204" pitchFamily="34" charset="0"/>
              <a:cs typeface="Calibri" panose="020F0502020204030204" pitchFamily="34" charset="0"/>
            </a:endParaRPr>
          </a:p>
          <a:p>
            <a:pPr marL="0" indent="0" algn="just">
              <a:buFontTx/>
              <a:buNone/>
              <a:tabLst>
                <a:tab pos="360363" algn="l"/>
              </a:tabLst>
              <a:defRPr/>
            </a:pPr>
            <a:endParaRPr lang="fr-FR" sz="1600" dirty="0">
              <a:latin typeface="Calibri" panose="020F0502020204030204" pitchFamily="34" charset="0"/>
              <a:cs typeface="Calibri" panose="020F0502020204030204" pitchFamily="34" charset="0"/>
            </a:endParaRPr>
          </a:p>
          <a:p>
            <a:pPr marL="0" indent="0" algn="just">
              <a:buFontTx/>
              <a:buNone/>
              <a:tabLst>
                <a:tab pos="360363" algn="l"/>
              </a:tabLst>
              <a:defRPr/>
            </a:pPr>
            <a:r>
              <a:rPr lang="fr-FR" sz="1600" dirty="0">
                <a:latin typeface="Calibri" panose="020F0502020204030204" pitchFamily="34" charset="0"/>
                <a:cs typeface="Calibri" panose="020F0502020204030204" pitchFamily="34" charset="0"/>
              </a:rPr>
              <a:t>•	Taxation à 16,5 % de la plus-value si application article 171, 4°, a)</a:t>
            </a:r>
          </a:p>
          <a:p>
            <a:pPr marL="0" indent="0" algn="just">
              <a:buFontTx/>
              <a:buNone/>
              <a:tabLst>
                <a:tab pos="360363" algn="l"/>
              </a:tabLst>
              <a:defRPr/>
            </a:pPr>
            <a:endParaRPr lang="fr-FR" sz="1600" dirty="0">
              <a:latin typeface="Calibri" panose="020F0502020204030204" pitchFamily="34" charset="0"/>
              <a:cs typeface="Calibri" panose="020F0502020204030204" pitchFamily="34" charset="0"/>
            </a:endParaRPr>
          </a:p>
          <a:p>
            <a:pPr marL="361950" indent="0" algn="just">
              <a:buFontTx/>
              <a:buNone/>
              <a:tabLst>
                <a:tab pos="360363" algn="l"/>
                <a:tab pos="715963" algn="l"/>
                <a:tab pos="1077913" algn="l"/>
              </a:tabLst>
              <a:defRPr/>
            </a:pPr>
            <a:r>
              <a:rPr lang="fr-FR" sz="1600" dirty="0">
                <a:latin typeface="Calibri" panose="020F0502020204030204" pitchFamily="34" charset="0"/>
                <a:cs typeface="Calibri" panose="020F0502020204030204" pitchFamily="34" charset="0"/>
              </a:rPr>
              <a:t>Dans le cadre de la rectification : discussion avec le contrôleur possible : </a:t>
            </a:r>
          </a:p>
          <a:p>
            <a:pPr marL="0" indent="0" algn="just">
              <a:buFontTx/>
              <a:buNone/>
              <a:tabLst>
                <a:tab pos="360363" algn="l"/>
              </a:tabLst>
              <a:defRPr/>
            </a:pPr>
            <a:endParaRPr lang="fr-FR" sz="1600" dirty="0">
              <a:latin typeface="Calibri" panose="020F0502020204030204" pitchFamily="34" charset="0"/>
              <a:cs typeface="Calibri" panose="020F0502020204030204" pitchFamily="34" charset="0"/>
            </a:endParaRPr>
          </a:p>
          <a:p>
            <a:pPr marL="0" indent="0" algn="just">
              <a:buFontTx/>
              <a:buNone/>
              <a:tabLst>
                <a:tab pos="360363" algn="l"/>
                <a:tab pos="715963" algn="l"/>
              </a:tabLst>
              <a:defRPr/>
            </a:pPr>
            <a:r>
              <a:rPr lang="fr-FR" sz="1600" dirty="0">
                <a:latin typeface="Calibri" panose="020F0502020204030204" pitchFamily="34" charset="0"/>
                <a:cs typeface="Calibri" panose="020F0502020204030204" pitchFamily="34" charset="0"/>
              </a:rPr>
              <a:t>	-	Admettre la déduction des frais réels les 5 dernières années</a:t>
            </a:r>
          </a:p>
          <a:p>
            <a:pPr marL="0" indent="0" algn="just">
              <a:buFontTx/>
              <a:buNone/>
              <a:tabLst>
                <a:tab pos="360363" algn="l"/>
                <a:tab pos="715963" algn="l"/>
              </a:tabLst>
              <a:defRPr/>
            </a:pPr>
            <a:r>
              <a:rPr lang="fr-FR" sz="1600" dirty="0">
                <a:latin typeface="Calibri" panose="020F0502020204030204" pitchFamily="34" charset="0"/>
                <a:cs typeface="Calibri" panose="020F0502020204030204" pitchFamily="34" charset="0"/>
              </a:rPr>
              <a:t>	-	Amortissement des biens les 5 dernières années (sauf cessation complète)</a:t>
            </a:r>
          </a:p>
          <a:p>
            <a:pPr marL="0" indent="0" algn="just">
              <a:buFontTx/>
              <a:buNone/>
              <a:tabLst>
                <a:tab pos="360363" algn="l"/>
                <a:tab pos="715963" algn="l"/>
              </a:tabLst>
              <a:defRPr/>
            </a:pPr>
            <a:endParaRPr lang="fr-FR" sz="1600" dirty="0">
              <a:latin typeface="Calibri" panose="020F0502020204030204" pitchFamily="34" charset="0"/>
              <a:cs typeface="Calibri" panose="020F0502020204030204" pitchFamily="34" charset="0"/>
            </a:endParaRPr>
          </a:p>
          <a:p>
            <a:pPr marL="0" indent="0" algn="just">
              <a:buFontTx/>
              <a:buNone/>
              <a:tabLst>
                <a:tab pos="360363" algn="l"/>
              </a:tabLst>
              <a:defRPr/>
            </a:pPr>
            <a:endParaRPr lang="fr-F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05761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467036" y="764704"/>
            <a:ext cx="8352420" cy="5040560"/>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7" name="ZoneTexte 6">
            <a:extLst>
              <a:ext uri="{FF2B5EF4-FFF2-40B4-BE49-F238E27FC236}">
                <a16:creationId xmlns:a16="http://schemas.microsoft.com/office/drawing/2014/main" id="{BB27436E-57FF-407B-8F66-25950DF559DC}"/>
              </a:ext>
            </a:extLst>
          </p:cNvPr>
          <p:cNvSpPr txBox="1"/>
          <p:nvPr/>
        </p:nvSpPr>
        <p:spPr>
          <a:xfrm>
            <a:off x="467036" y="1289953"/>
            <a:ext cx="8569460" cy="4524315"/>
          </a:xfrm>
          <a:prstGeom prst="rect">
            <a:avLst/>
          </a:prstGeom>
          <a:noFill/>
        </p:spPr>
        <p:txBody>
          <a:bodyPr wrap="square">
            <a:spAutoFit/>
          </a:bodyPr>
          <a:lstStyle/>
          <a:p>
            <a:pPr marL="0" indent="0" algn="just">
              <a:buFontTx/>
              <a:buNone/>
              <a:tabLst>
                <a:tab pos="360363" algn="l"/>
              </a:tabLst>
            </a:pPr>
            <a:endParaRPr lang="fr-FR" altLang="fr-FR" sz="1600" dirty="0">
              <a:latin typeface="Arial" panose="020B0604020202020204" pitchFamily="34" charset="0"/>
              <a:ea typeface="ＭＳ Ｐゴシック" panose="020B0600070205080204" pitchFamily="34" charset="-128"/>
              <a:cs typeface="Arial" panose="020B0604020202020204" pitchFamily="34" charset="0"/>
            </a:endParaRPr>
          </a:p>
          <a:p>
            <a:pPr marL="0" indent="0" algn="just">
              <a:buFontTx/>
              <a:buNone/>
              <a:tabLst>
                <a:tab pos="360363" algn="l"/>
              </a:tabLst>
            </a:pPr>
            <a:r>
              <a:rPr lang="fr-FR" altLang="fr-FR" sz="1600" dirty="0">
                <a:latin typeface="Arial" panose="020B0604020202020204" pitchFamily="34" charset="0"/>
                <a:ea typeface="ＭＳ Ｐゴシック" panose="020B0600070205080204" pitchFamily="34" charset="-128"/>
                <a:cs typeface="Arial" panose="020B0604020202020204" pitchFamily="34" charset="0"/>
              </a:rPr>
              <a:t>Le faire impérativement au stade du contrôle &gt;&lt; jurisprudence : annualité de l’impôt frais déductibles</a:t>
            </a:r>
          </a:p>
          <a:p>
            <a:pPr marL="0" indent="0" algn="just">
              <a:buFontTx/>
              <a:buNone/>
              <a:tabLst>
                <a:tab pos="360363" algn="l"/>
              </a:tabLst>
            </a:pPr>
            <a:endParaRPr lang="fr-FR" altLang="fr-FR" sz="1600" dirty="0">
              <a:latin typeface="Arial" panose="020B0604020202020204" pitchFamily="34" charset="0"/>
              <a:ea typeface="ＭＳ Ｐゴシック" panose="020B0600070205080204" pitchFamily="34" charset="-128"/>
              <a:cs typeface="Arial" panose="020B0604020202020204" pitchFamily="34" charset="0"/>
            </a:endParaRPr>
          </a:p>
          <a:p>
            <a:pPr marL="0" indent="0" algn="just">
              <a:buFontTx/>
              <a:buNone/>
              <a:tabLst>
                <a:tab pos="360363" algn="l"/>
              </a:tabLst>
            </a:pPr>
            <a:r>
              <a:rPr lang="fr-FR" altLang="fr-FR" sz="1600" dirty="0">
                <a:latin typeface="Arial" panose="020B0604020202020204" pitchFamily="34" charset="0"/>
                <a:ea typeface="ＭＳ Ｐゴシック" panose="020B0600070205080204" pitchFamily="34" charset="-128"/>
                <a:cs typeface="Arial" panose="020B0604020202020204" pitchFamily="34" charset="0"/>
              </a:rPr>
              <a:t>=&gt; 	Plus-value taxée à 16,5 %</a:t>
            </a:r>
          </a:p>
          <a:p>
            <a:pPr marL="0" indent="0" algn="just">
              <a:buFontTx/>
              <a:buNone/>
              <a:tabLst>
                <a:tab pos="360363" algn="l"/>
              </a:tabLst>
            </a:pPr>
            <a:endParaRPr lang="fr-FR" altLang="fr-FR" sz="1600" dirty="0">
              <a:latin typeface="Arial" panose="020B0604020202020204" pitchFamily="34" charset="0"/>
              <a:ea typeface="ＭＳ Ｐゴシック" panose="020B0600070205080204" pitchFamily="34" charset="-128"/>
              <a:cs typeface="Arial" panose="020B0604020202020204" pitchFamily="34" charset="0"/>
            </a:endParaRPr>
          </a:p>
          <a:p>
            <a:pPr marL="285750" indent="-285750" algn="just">
              <a:buFontTx/>
              <a:buChar char="-"/>
              <a:tabLst>
                <a:tab pos="360363" algn="l"/>
              </a:tabLst>
            </a:pPr>
            <a:r>
              <a:rPr lang="fr-FR" altLang="fr-FR" sz="1600" dirty="0">
                <a:latin typeface="Arial" panose="020B0604020202020204" pitchFamily="34" charset="0"/>
                <a:ea typeface="ＭＳ Ｐゴシック" panose="020B0600070205080204" pitchFamily="34" charset="-128"/>
                <a:cs typeface="Arial" panose="020B0604020202020204" pitchFamily="34" charset="0"/>
              </a:rPr>
              <a:t>Limite floue entre Gestion normale patrimoine privé / revenus divers/ revenus professionnels</a:t>
            </a:r>
          </a:p>
          <a:p>
            <a:pPr marL="285750" indent="-285750" algn="just">
              <a:buFontTx/>
              <a:buChar char="-"/>
              <a:tabLst>
                <a:tab pos="360363" algn="l"/>
              </a:tabLst>
            </a:pPr>
            <a:endParaRPr lang="fr-FR" altLang="fr-FR" sz="1600" dirty="0">
              <a:latin typeface="Arial" panose="020B0604020202020204" pitchFamily="34" charset="0"/>
              <a:cs typeface="Arial" panose="020B0604020202020204" pitchFamily="34" charset="0"/>
            </a:endParaRPr>
          </a:p>
          <a:p>
            <a:pPr algn="just">
              <a:tabLst>
                <a:tab pos="360363" algn="l"/>
              </a:tabLst>
            </a:pPr>
            <a:endParaRPr lang="fr-FR" altLang="fr-FR" sz="1600" dirty="0">
              <a:latin typeface="Arial" panose="020B0604020202020204" pitchFamily="34" charset="0"/>
              <a:ea typeface="ＭＳ Ｐゴシック" panose="020B0600070205080204" pitchFamily="34" charset="-128"/>
              <a:cs typeface="Arial" panose="020B0604020202020204" pitchFamily="34" charset="0"/>
            </a:endParaRPr>
          </a:p>
          <a:p>
            <a:pPr marL="285750" indent="-285750" algn="just">
              <a:buFontTx/>
              <a:buChar char="-"/>
              <a:tabLst>
                <a:tab pos="360363" algn="l"/>
              </a:tabLst>
            </a:pPr>
            <a:endParaRPr lang="fr-FR" altLang="fr-FR" sz="1600" dirty="0">
              <a:latin typeface="Arial" panose="020B0604020202020204" pitchFamily="34" charset="0"/>
              <a:cs typeface="Arial" panose="020B0604020202020204" pitchFamily="34" charset="0"/>
            </a:endParaRPr>
          </a:p>
          <a:p>
            <a:pPr marL="285750" indent="-285750" algn="just">
              <a:buFontTx/>
              <a:buChar char="-"/>
              <a:tabLst>
                <a:tab pos="360363" algn="l"/>
              </a:tabLst>
            </a:pPr>
            <a:endParaRPr lang="fr-FR" altLang="fr-FR" sz="1600" dirty="0">
              <a:latin typeface="Arial" panose="020B0604020202020204" pitchFamily="34" charset="0"/>
              <a:ea typeface="ＭＳ Ｐゴシック" panose="020B0600070205080204" pitchFamily="34" charset="-128"/>
              <a:cs typeface="Arial" panose="020B0604020202020204" pitchFamily="34" charset="0"/>
            </a:endParaRPr>
          </a:p>
          <a:p>
            <a:pPr marL="285750" indent="-285750" algn="just">
              <a:buFontTx/>
              <a:buChar char="-"/>
              <a:tabLst>
                <a:tab pos="360363" algn="l"/>
              </a:tabLst>
            </a:pPr>
            <a:endParaRPr lang="fr-FR" altLang="fr-FR" sz="1600" dirty="0">
              <a:latin typeface="Arial" panose="020B0604020202020204" pitchFamily="34" charset="0"/>
              <a:cs typeface="Arial" panose="020B0604020202020204" pitchFamily="34" charset="0"/>
            </a:endParaRPr>
          </a:p>
          <a:p>
            <a:pPr marL="285750" indent="-285750" algn="just">
              <a:buFontTx/>
              <a:buChar char="-"/>
              <a:tabLst>
                <a:tab pos="360363" algn="l"/>
              </a:tabLst>
            </a:pPr>
            <a:endParaRPr lang="fr-FR" altLang="fr-FR" sz="1600" dirty="0">
              <a:latin typeface="Arial" panose="020B0604020202020204" pitchFamily="34" charset="0"/>
              <a:ea typeface="ＭＳ Ｐゴシック" panose="020B0600070205080204" pitchFamily="34" charset="-128"/>
              <a:cs typeface="Arial" panose="020B0604020202020204" pitchFamily="34" charset="0"/>
            </a:endParaRPr>
          </a:p>
          <a:p>
            <a:pPr marL="285750" indent="-285750" algn="just">
              <a:buFontTx/>
              <a:buChar char="-"/>
              <a:tabLst>
                <a:tab pos="360363" algn="l"/>
              </a:tabLst>
            </a:pPr>
            <a:endParaRPr lang="fr-FR" altLang="fr-FR" sz="1600" dirty="0">
              <a:latin typeface="Arial" panose="020B0604020202020204" pitchFamily="34" charset="0"/>
              <a:cs typeface="Arial" panose="020B0604020202020204" pitchFamily="34" charset="0"/>
            </a:endParaRPr>
          </a:p>
          <a:p>
            <a:pPr marL="285750" indent="-285750" algn="just">
              <a:buFontTx/>
              <a:buChar char="-"/>
              <a:tabLst>
                <a:tab pos="360363" algn="l"/>
              </a:tabLst>
            </a:pPr>
            <a:endParaRPr lang="fr-FR" altLang="fr-FR" sz="1600" dirty="0">
              <a:latin typeface="Arial" panose="020B0604020202020204" pitchFamily="34" charset="0"/>
              <a:ea typeface="ＭＳ Ｐゴシック" panose="020B0600070205080204" pitchFamily="34" charset="-128"/>
              <a:cs typeface="Arial" panose="020B0604020202020204" pitchFamily="34" charset="0"/>
            </a:endParaRPr>
          </a:p>
          <a:p>
            <a:pPr algn="just">
              <a:tabLst>
                <a:tab pos="360363" algn="l"/>
              </a:tabLst>
            </a:pPr>
            <a:endParaRPr lang="fr-FR" altLang="fr-FR" sz="1600" dirty="0">
              <a:latin typeface="Arial" panose="020B0604020202020204" pitchFamily="34" charset="0"/>
              <a:ea typeface="ＭＳ Ｐゴシック" panose="020B0600070205080204" pitchFamily="34" charset="-128"/>
              <a:cs typeface="Arial" panose="020B0604020202020204" pitchFamily="34" charset="0"/>
            </a:endParaRP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96463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467036" y="764704"/>
            <a:ext cx="8352420" cy="5040560"/>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7" name="ZoneTexte 6">
            <a:extLst>
              <a:ext uri="{FF2B5EF4-FFF2-40B4-BE49-F238E27FC236}">
                <a16:creationId xmlns:a16="http://schemas.microsoft.com/office/drawing/2014/main" id="{BB27436E-57FF-407B-8F66-25950DF559DC}"/>
              </a:ext>
            </a:extLst>
          </p:cNvPr>
          <p:cNvSpPr txBox="1"/>
          <p:nvPr/>
        </p:nvSpPr>
        <p:spPr>
          <a:xfrm>
            <a:off x="467036" y="1289953"/>
            <a:ext cx="8569460" cy="4524315"/>
          </a:xfrm>
          <a:prstGeom prst="rect">
            <a:avLst/>
          </a:prstGeom>
          <a:noFill/>
        </p:spPr>
        <p:txBody>
          <a:bodyPr wrap="square">
            <a:spAutoFit/>
          </a:bodyPr>
          <a:lstStyle/>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	</a:t>
            </a:r>
            <a:r>
              <a:rPr lang="fr-FR" altLang="fr-FR" sz="1600" b="1" dirty="0">
                <a:solidFill>
                  <a:srgbClr val="800000"/>
                </a:solidFill>
                <a:latin typeface="Calibri" panose="020F0502020204030204" pitchFamily="34" charset="0"/>
                <a:cs typeface="Calibri" panose="020F0502020204030204" pitchFamily="34" charset="0"/>
              </a:rPr>
              <a:t>JURISPRUDENCE</a:t>
            </a:r>
            <a:r>
              <a:rPr lang="fr-FR" altLang="fr-FR" sz="1600" dirty="0">
                <a:solidFill>
                  <a:srgbClr val="800000"/>
                </a:solidFill>
                <a:latin typeface="Calibri" panose="020F0502020204030204" pitchFamily="34" charset="0"/>
                <a:cs typeface="Calibri" panose="020F0502020204030204" pitchFamily="34" charset="0"/>
              </a:rPr>
              <a:t> </a:t>
            </a: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r>
              <a:rPr lang="fr-FR" altLang="fr-FR" sz="1600" b="1" dirty="0">
                <a:latin typeface="Calibri" panose="020F0502020204030204" pitchFamily="34" charset="0"/>
                <a:cs typeface="Calibri" panose="020F0502020204030204" pitchFamily="34" charset="0"/>
              </a:rPr>
              <a:t>•	Mons 13 novembre 2013 : </a:t>
            </a: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Rapprochement achat / vente </a:t>
            </a: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	01/92 : achat 350.000 BEF / vente 01/93 : 750.000 BEF</a:t>
            </a: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	06/92 : achat 200.000 BEF / vente 10/93 : 380.000 BEF </a:t>
            </a: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	03/93 : achat 600.000 BEF / vente 10/97 : 2.800.000 BEF </a:t>
            </a: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	08/94 : achat 1.100.000 BEF/ vente 7/97 : 2.700.000 BEF</a:t>
            </a: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	06/93 : achat 1.700.000 BEF / vente 4/95 : 4.000.000 BEF</a:t>
            </a: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Recours à l’emprunt ( prix achat + travaux)</a:t>
            </a:r>
            <a:endParaRPr lang="fr-BE" altLang="fr-FR" sz="1600" dirty="0">
              <a:latin typeface="Calibri" panose="020F0502020204030204" pitchFamily="34" charset="0"/>
              <a:cs typeface="Calibri" panose="020F0502020204030204" pitchFamily="34" charset="0"/>
            </a:endParaRP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 </a:t>
            </a:r>
            <a:endParaRPr lang="fr-BE" altLang="fr-FR" sz="1600" dirty="0">
              <a:latin typeface="Calibri" panose="020F0502020204030204" pitchFamily="34" charset="0"/>
              <a:cs typeface="Calibri" panose="020F0502020204030204" pitchFamily="34" charset="0"/>
            </a:endParaRP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Acquisition dépasse faculté épargne personnelle ( max 400.000 BEF revenus prof/an)</a:t>
            </a:r>
            <a:endParaRPr lang="fr-BE" altLang="fr-FR" sz="1600" dirty="0">
              <a:latin typeface="Calibri" panose="020F0502020204030204" pitchFamily="34" charset="0"/>
              <a:cs typeface="Calibri" panose="020F0502020204030204" pitchFamily="34" charset="0"/>
            </a:endParaRP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59154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467036" y="764704"/>
            <a:ext cx="8352420" cy="5040560"/>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7" name="ZoneTexte 6">
            <a:extLst>
              <a:ext uri="{FF2B5EF4-FFF2-40B4-BE49-F238E27FC236}">
                <a16:creationId xmlns:a16="http://schemas.microsoft.com/office/drawing/2014/main" id="{BB27436E-57FF-407B-8F66-25950DF559DC}"/>
              </a:ext>
            </a:extLst>
          </p:cNvPr>
          <p:cNvSpPr txBox="1"/>
          <p:nvPr/>
        </p:nvSpPr>
        <p:spPr>
          <a:xfrm>
            <a:off x="467036" y="1289953"/>
            <a:ext cx="8569460" cy="4524315"/>
          </a:xfrm>
          <a:prstGeom prst="rect">
            <a:avLst/>
          </a:prstGeom>
          <a:noFill/>
        </p:spPr>
        <p:txBody>
          <a:bodyPr wrap="square">
            <a:spAutoFit/>
          </a:bodyPr>
          <a:lstStyle/>
          <a:p>
            <a:pPr marL="0" indent="0" algn="just">
              <a:buFontTx/>
              <a:buNone/>
              <a:tabLst>
                <a:tab pos="360363" algn="l"/>
              </a:tabLst>
              <a:defRPr/>
            </a:pPr>
            <a:r>
              <a:rPr lang="fr-FR" sz="1600" dirty="0">
                <a:latin typeface="Calibri" panose="020F0502020204030204" pitchFamily="34" charset="0"/>
                <a:cs typeface="Calibri" panose="020F0502020204030204" pitchFamily="34" charset="0"/>
              </a:rPr>
              <a:t>Complexité des opérations : travaux / rénovation/ transformation – un de époux au chômage – </a:t>
            </a:r>
          </a:p>
          <a:p>
            <a:pPr marL="0" indent="0" algn="just">
              <a:buFontTx/>
              <a:buNone/>
              <a:tabLst>
                <a:tab pos="360363" algn="l"/>
              </a:tabLst>
              <a:defRPr/>
            </a:pPr>
            <a:r>
              <a:rPr lang="fr-FR" sz="1600" dirty="0">
                <a:latin typeface="Calibri" panose="020F0502020204030204" pitchFamily="34" charset="0"/>
                <a:cs typeface="Calibri" panose="020F0502020204030204" pitchFamily="34" charset="0"/>
              </a:rPr>
              <a:t>travaux accomplis personnellement avec membres famille – transformation en 46 logements </a:t>
            </a:r>
          </a:p>
          <a:p>
            <a:pPr marL="0" indent="0" algn="just">
              <a:buFontTx/>
              <a:buNone/>
              <a:tabLst>
                <a:tab pos="360363" algn="l"/>
              </a:tabLst>
              <a:defRPr/>
            </a:pPr>
            <a:r>
              <a:rPr lang="fr-FR" sz="1600" dirty="0">
                <a:latin typeface="Calibri" panose="020F0502020204030204" pitchFamily="34" charset="0"/>
                <a:cs typeface="Calibri" panose="020F0502020204030204" pitchFamily="34" charset="0"/>
              </a:rPr>
              <a:t>meublés</a:t>
            </a:r>
          </a:p>
          <a:p>
            <a:pPr marL="0" indent="0" algn="just">
              <a:buFontTx/>
              <a:buNone/>
              <a:tabLst>
                <a:tab pos="360363" algn="l"/>
              </a:tabLst>
              <a:defRPr/>
            </a:pPr>
            <a:endParaRPr lang="fr-FR" sz="1600" dirty="0">
              <a:latin typeface="Calibri" panose="020F0502020204030204" pitchFamily="34" charset="0"/>
              <a:cs typeface="Calibri" panose="020F0502020204030204" pitchFamily="34" charset="0"/>
            </a:endParaRPr>
          </a:p>
          <a:p>
            <a:pPr marL="0" indent="0" algn="just">
              <a:buFontTx/>
              <a:buNone/>
              <a:tabLst>
                <a:tab pos="360363" algn="l"/>
              </a:tabLst>
              <a:defRPr/>
            </a:pPr>
            <a:r>
              <a:rPr lang="fr-FR" sz="1600" dirty="0">
                <a:latin typeface="Calibri" panose="020F0502020204030204" pitchFamily="34" charset="0"/>
                <a:cs typeface="Calibri" panose="020F0502020204030204" pitchFamily="34" charset="0"/>
              </a:rPr>
              <a:t>Décisions : Revenus professionnels</a:t>
            </a:r>
          </a:p>
          <a:p>
            <a:pPr marL="0" indent="0" algn="just">
              <a:buFontTx/>
              <a:buNone/>
              <a:tabLst>
                <a:tab pos="360363" algn="l"/>
              </a:tabLst>
              <a:defRPr/>
            </a:pPr>
            <a:endParaRPr lang="fr-FR" sz="1600" dirty="0">
              <a:latin typeface="Calibri" panose="020F0502020204030204" pitchFamily="34" charset="0"/>
              <a:cs typeface="Calibri" panose="020F0502020204030204" pitchFamily="34" charset="0"/>
            </a:endParaRPr>
          </a:p>
          <a:p>
            <a:pPr marL="0" indent="0" algn="just">
              <a:buFontTx/>
              <a:buNone/>
              <a:tabLst>
                <a:tab pos="360363" algn="l"/>
              </a:tabLst>
              <a:defRPr/>
            </a:pPr>
            <a:r>
              <a:rPr lang="fr-FR" sz="1600" b="1" dirty="0">
                <a:latin typeface="Calibri" panose="020F0502020204030204" pitchFamily="34" charset="0"/>
                <a:cs typeface="Calibri" panose="020F0502020204030204" pitchFamily="34" charset="0"/>
              </a:rPr>
              <a:t>•	Anvers 19 juin 2018</a:t>
            </a:r>
          </a:p>
          <a:p>
            <a:pPr marL="0" indent="0" algn="just">
              <a:buFontTx/>
              <a:buNone/>
              <a:tabLst>
                <a:tab pos="360363" algn="l"/>
              </a:tabLst>
              <a:defRPr/>
            </a:pPr>
            <a:endParaRPr lang="fr-FR" sz="1600" dirty="0">
              <a:latin typeface="Calibri" panose="020F0502020204030204" pitchFamily="34" charset="0"/>
              <a:cs typeface="Calibri" panose="020F0502020204030204" pitchFamily="34" charset="0"/>
            </a:endParaRPr>
          </a:p>
          <a:p>
            <a:pPr marL="361950" indent="-361950" algn="just">
              <a:buFontTx/>
              <a:buNone/>
              <a:tabLst>
                <a:tab pos="360363" algn="l"/>
              </a:tabLst>
              <a:defRPr/>
            </a:pPr>
            <a:r>
              <a:rPr lang="fr-FR" sz="1600" dirty="0">
                <a:latin typeface="Calibri" panose="020F0502020204030204" pitchFamily="34" charset="0"/>
                <a:cs typeface="Calibri" panose="020F0502020204030204" pitchFamily="34" charset="0"/>
              </a:rPr>
              <a:t>-	Achat/Revente : 20 mois</a:t>
            </a:r>
          </a:p>
          <a:p>
            <a:pPr marL="361950" indent="-361950" algn="just">
              <a:buFontTx/>
              <a:buNone/>
              <a:tabLst>
                <a:tab pos="360363" algn="l"/>
              </a:tabLst>
              <a:defRPr/>
            </a:pPr>
            <a:r>
              <a:rPr lang="fr-FR" sz="1600" dirty="0">
                <a:latin typeface="Calibri" panose="020F0502020204030204" pitchFamily="34" charset="0"/>
                <a:cs typeface="Calibri" panose="020F0502020204030204" pitchFamily="34" charset="0"/>
              </a:rPr>
              <a:t>-	Efforts intensifs et continus / moyens professionnels</a:t>
            </a:r>
          </a:p>
          <a:p>
            <a:pPr marL="361950" indent="-361950" algn="just">
              <a:buFontTx/>
              <a:buChar char="-"/>
              <a:tabLst>
                <a:tab pos="360363" algn="l"/>
              </a:tabLst>
              <a:defRPr/>
            </a:pPr>
            <a:r>
              <a:rPr lang="fr-FR" sz="1600" dirty="0">
                <a:latin typeface="Calibri" panose="020F0502020204030204" pitchFamily="34" charset="0"/>
                <a:cs typeface="Calibri" panose="020F0502020204030204" pitchFamily="34" charset="0"/>
              </a:rPr>
              <a:t>gestion normale du patrimoine privé MAIS ( !) OCCUPATION LUCRATIVE ART. 27 1° et 2°</a:t>
            </a:r>
          </a:p>
          <a:p>
            <a:pPr marL="361950" indent="-361950" algn="just">
              <a:buFontTx/>
              <a:buNone/>
              <a:tabLst>
                <a:tab pos="360363" algn="l"/>
              </a:tabLst>
              <a:defRPr/>
            </a:pPr>
            <a:r>
              <a:rPr lang="fr-FR" sz="1600" dirty="0">
                <a:latin typeface="Calibri" panose="020F0502020204030204" pitchFamily="34" charset="0"/>
                <a:cs typeface="Calibri" panose="020F0502020204030204" pitchFamily="34" charset="0"/>
              </a:rPr>
              <a:t>	( et non 3°)</a:t>
            </a:r>
          </a:p>
          <a:p>
            <a:pPr marL="0" indent="0" algn="just">
              <a:buFontTx/>
              <a:buNone/>
              <a:tabLst>
                <a:tab pos="360363" algn="l"/>
              </a:tabLst>
              <a:defRPr/>
            </a:pPr>
            <a:endParaRPr lang="fr-FR" sz="1600" dirty="0">
              <a:latin typeface="Calibri" panose="020F0502020204030204" pitchFamily="34" charset="0"/>
              <a:cs typeface="Calibri" panose="020F0502020204030204" pitchFamily="34" charset="0"/>
            </a:endParaRPr>
          </a:p>
          <a:p>
            <a:pPr marL="361950" lvl="1" indent="-361950" algn="just">
              <a:buFont typeface="Arial" panose="020B0604020202020204" pitchFamily="34" charset="0"/>
              <a:buChar char="•"/>
              <a:tabLst>
                <a:tab pos="360363" algn="l"/>
              </a:tabLst>
              <a:defRPr/>
            </a:pPr>
            <a:r>
              <a:rPr lang="fr-FR" sz="1600" b="1" dirty="0">
                <a:latin typeface="Calibri" panose="020F0502020204030204" pitchFamily="34" charset="0"/>
                <a:cs typeface="Calibri" panose="020F0502020204030204" pitchFamily="34" charset="0"/>
              </a:rPr>
              <a:t>Article 27 CIR/92</a:t>
            </a:r>
          </a:p>
          <a:p>
            <a:pPr marL="0" indent="0" algn="just">
              <a:buFontTx/>
              <a:buNone/>
              <a:tabLst>
                <a:tab pos="360363" algn="l"/>
              </a:tabLst>
              <a:defRPr/>
            </a:pPr>
            <a:endParaRPr lang="fr-FR" sz="1600" dirty="0">
              <a:latin typeface="Calibri" panose="020F0502020204030204" pitchFamily="34" charset="0"/>
              <a:cs typeface="Calibri" panose="020F0502020204030204" pitchFamily="34" charset="0"/>
            </a:endParaRPr>
          </a:p>
          <a:p>
            <a:pPr marL="0" indent="0" algn="just">
              <a:buFontTx/>
              <a:buNone/>
              <a:tabLst>
                <a:tab pos="360363" algn="l"/>
              </a:tabLst>
              <a:defRPr/>
            </a:pPr>
            <a:r>
              <a:rPr lang="fr-FR" sz="1600" dirty="0">
                <a:latin typeface="Calibri" panose="020F0502020204030204" pitchFamily="34" charset="0"/>
                <a:cs typeface="Calibri" panose="020F0502020204030204" pitchFamily="34" charset="0"/>
              </a:rPr>
              <a:t>Les profits sont tous les revenus d'une profession libérale, charge ou office et tous les revenus d’une</a:t>
            </a:r>
          </a:p>
          <a:p>
            <a:pPr marL="0" indent="0" algn="just">
              <a:buFontTx/>
              <a:buNone/>
              <a:tabLst>
                <a:tab pos="360363" algn="l"/>
              </a:tabLst>
              <a:defRPr/>
            </a:pPr>
            <a:r>
              <a:rPr lang="fr-FR" sz="1600" dirty="0">
                <a:latin typeface="Calibri" panose="020F0502020204030204" pitchFamily="34" charset="0"/>
                <a:cs typeface="Calibri" panose="020F0502020204030204" pitchFamily="34" charset="0"/>
              </a:rPr>
              <a:t>occupation lucrative qui ne sont pas considérés comme des bénéfices ou des rémunérations.</a:t>
            </a:r>
          </a:p>
          <a:p>
            <a:pPr marL="0" indent="0" algn="just">
              <a:buFontTx/>
              <a:buNone/>
              <a:tabLst>
                <a:tab pos="360363" algn="l"/>
              </a:tabLst>
              <a:defRPr/>
            </a:pPr>
            <a:endParaRPr lang="fr-F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39517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467036" y="764704"/>
            <a:ext cx="8352420" cy="5040560"/>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7" name="ZoneTexte 6">
            <a:extLst>
              <a:ext uri="{FF2B5EF4-FFF2-40B4-BE49-F238E27FC236}">
                <a16:creationId xmlns:a16="http://schemas.microsoft.com/office/drawing/2014/main" id="{BB27436E-57FF-407B-8F66-25950DF559DC}"/>
              </a:ext>
            </a:extLst>
          </p:cNvPr>
          <p:cNvSpPr txBox="1"/>
          <p:nvPr/>
        </p:nvSpPr>
        <p:spPr>
          <a:xfrm>
            <a:off x="467036" y="1289953"/>
            <a:ext cx="8569460" cy="4278094"/>
          </a:xfrm>
          <a:prstGeom prst="rect">
            <a:avLst/>
          </a:prstGeom>
          <a:noFill/>
        </p:spPr>
        <p:txBody>
          <a:bodyPr wrap="square">
            <a:spAutoFit/>
          </a:bodyPr>
          <a:lstStyle/>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Ils comprennent :</a:t>
            </a: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361950" indent="-361950" algn="just">
              <a:buFontTx/>
              <a:buNone/>
              <a:tabLst>
                <a:tab pos="360363" algn="l"/>
              </a:tabLst>
            </a:pPr>
            <a:r>
              <a:rPr lang="fr-FR" altLang="fr-FR" sz="1600" dirty="0">
                <a:latin typeface="Calibri" panose="020F0502020204030204" pitchFamily="34" charset="0"/>
                <a:cs typeface="Calibri" panose="020F0502020204030204" pitchFamily="34" charset="0"/>
              </a:rPr>
              <a:t>1° les recettes;</a:t>
            </a:r>
          </a:p>
          <a:p>
            <a:pPr marL="361950" indent="-36195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361950" indent="-361950" algn="just">
              <a:buFontTx/>
              <a:buNone/>
              <a:tabLst>
                <a:tab pos="360363" algn="l"/>
              </a:tabLst>
            </a:pPr>
            <a:r>
              <a:rPr lang="fr-FR" altLang="fr-FR" sz="1600" dirty="0">
                <a:latin typeface="Calibri" panose="020F0502020204030204" pitchFamily="34" charset="0"/>
                <a:cs typeface="Calibri" panose="020F0502020204030204" pitchFamily="34" charset="0"/>
              </a:rPr>
              <a:t>2° les avantages de toute nature obtenus en raison ou à l'occasion de l'exercice de l'activité </a:t>
            </a:r>
          </a:p>
          <a:p>
            <a:pPr marL="361950" indent="-361950" algn="just">
              <a:buFontTx/>
              <a:buNone/>
              <a:tabLst>
                <a:tab pos="360363" algn="l"/>
              </a:tabLst>
            </a:pPr>
            <a:r>
              <a:rPr lang="fr-FR" altLang="fr-FR" sz="1600" dirty="0">
                <a:latin typeface="Calibri" panose="020F0502020204030204" pitchFamily="34" charset="0"/>
                <a:cs typeface="Calibri" panose="020F0502020204030204" pitchFamily="34" charset="0"/>
              </a:rPr>
              <a:t>	professionnelle;</a:t>
            </a:r>
          </a:p>
          <a:p>
            <a:pPr marL="361950" indent="-36195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361950" indent="-361950" algn="just">
              <a:buFontTx/>
              <a:buNone/>
              <a:tabLst>
                <a:tab pos="360363" algn="l"/>
              </a:tabLst>
            </a:pPr>
            <a:r>
              <a:rPr lang="fr-FR" altLang="fr-FR" sz="1600" dirty="0">
                <a:latin typeface="Calibri" panose="020F0502020204030204" pitchFamily="34" charset="0"/>
                <a:cs typeface="Calibri" panose="020F0502020204030204" pitchFamily="34" charset="0"/>
              </a:rPr>
              <a:t>3° toutes les plus-values réalisées sur des éléments de l'actif affectés à l'exercice de la profession;</a:t>
            </a:r>
          </a:p>
          <a:p>
            <a:pPr marL="361950" indent="-36195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361950" indent="-36195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361950" indent="-36195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04476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467036" y="764704"/>
            <a:ext cx="8352420" cy="5040560"/>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7" name="ZoneTexte 6">
            <a:extLst>
              <a:ext uri="{FF2B5EF4-FFF2-40B4-BE49-F238E27FC236}">
                <a16:creationId xmlns:a16="http://schemas.microsoft.com/office/drawing/2014/main" id="{BB27436E-57FF-407B-8F66-25950DF559DC}"/>
              </a:ext>
            </a:extLst>
          </p:cNvPr>
          <p:cNvSpPr txBox="1"/>
          <p:nvPr/>
        </p:nvSpPr>
        <p:spPr>
          <a:xfrm>
            <a:off x="467036" y="1289953"/>
            <a:ext cx="8569460" cy="4524315"/>
          </a:xfrm>
          <a:prstGeom prst="rect">
            <a:avLst/>
          </a:prstGeom>
          <a:noFill/>
        </p:spPr>
        <p:txBody>
          <a:bodyPr wrap="square">
            <a:spAutoFit/>
          </a:bodyPr>
          <a:lstStyle/>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361950" indent="-361950" algn="just">
              <a:buFont typeface="Arial" panose="020B0604020202020204" pitchFamily="34" charset="0"/>
              <a:buChar char="•"/>
              <a:tabLst>
                <a:tab pos="360363" algn="l"/>
              </a:tabLst>
            </a:pPr>
            <a:r>
              <a:rPr lang="fr-FR" altLang="fr-FR" sz="1600" b="1" dirty="0">
                <a:latin typeface="Calibri" panose="020F0502020204030204" pitchFamily="34" charset="0"/>
                <a:cs typeface="Calibri" panose="020F0502020204030204" pitchFamily="34" charset="0"/>
              </a:rPr>
              <a:t>Cass 19/02/2021 (contre Gand 15/10/19)</a:t>
            </a:r>
            <a:endParaRPr lang="fr-FR" altLang="fr-FR" sz="1600" dirty="0">
              <a:latin typeface="Calibri" panose="020F0502020204030204" pitchFamily="34" charset="0"/>
              <a:cs typeface="Calibri" panose="020F0502020204030204" pitchFamily="34" charset="0"/>
            </a:endParaRPr>
          </a:p>
          <a:p>
            <a:pPr algn="just">
              <a:tabLst>
                <a:tab pos="360363" algn="l"/>
              </a:tabLst>
            </a:pPr>
            <a:endParaRPr lang="fr-FR" altLang="fr-FR" sz="1600" b="1" dirty="0">
              <a:latin typeface="Calibri" panose="020F0502020204030204" pitchFamily="34" charset="0"/>
              <a:cs typeface="Calibri" panose="020F0502020204030204" pitchFamily="34" charset="0"/>
            </a:endParaRPr>
          </a:p>
          <a:p>
            <a:pPr algn="just">
              <a:tabLst>
                <a:tab pos="360363" algn="l"/>
              </a:tabLst>
            </a:pPr>
            <a:r>
              <a:rPr lang="fr-FR" altLang="fr-FR" sz="1600" b="1" dirty="0">
                <a:latin typeface="Calibri" panose="020F0502020204030204" pitchFamily="34" charset="0"/>
                <a:cs typeface="Calibri" panose="020F0502020204030204" pitchFamily="34" charset="0"/>
              </a:rPr>
              <a:t>	</a:t>
            </a:r>
            <a:r>
              <a:rPr lang="fr-FR" altLang="fr-FR" sz="1600" dirty="0">
                <a:latin typeface="Calibri" panose="020F0502020204030204" pitchFamily="34" charset="0"/>
                <a:cs typeface="Calibri" panose="020F0502020204030204" pitchFamily="34" charset="0"/>
              </a:rPr>
              <a:t>Achat immeuble dans but de revendre ≠ actif circulant (41 CIR/92 ne s’applique pas).</a:t>
            </a:r>
          </a:p>
          <a:p>
            <a:pPr algn="just">
              <a:tabLst>
                <a:tab pos="360363" algn="l"/>
              </a:tabLst>
            </a:pPr>
            <a:endParaRPr lang="fr-FR" altLang="fr-FR" sz="1600" dirty="0">
              <a:latin typeface="Calibri" panose="020F0502020204030204" pitchFamily="34" charset="0"/>
              <a:cs typeface="Calibri" panose="020F0502020204030204" pitchFamily="34" charset="0"/>
            </a:endParaRPr>
          </a:p>
          <a:p>
            <a:pPr algn="just">
              <a:tabLst>
                <a:tab pos="360363" algn="l"/>
              </a:tabLst>
            </a:pPr>
            <a:r>
              <a:rPr lang="fr-FR" altLang="fr-FR" sz="1600" dirty="0">
                <a:latin typeface="Calibri" panose="020F0502020204030204" pitchFamily="34" charset="0"/>
                <a:cs typeface="Calibri" panose="020F0502020204030204" pitchFamily="34" charset="0"/>
              </a:rPr>
              <a:t>	50 % accroissement</a:t>
            </a:r>
          </a:p>
          <a:p>
            <a:pPr algn="just">
              <a:tabLst>
                <a:tab pos="360363" algn="l"/>
              </a:tabLst>
            </a:pPr>
            <a:endParaRPr lang="fr-FR" altLang="fr-FR" sz="1600" dirty="0">
              <a:latin typeface="Calibri" panose="020F0502020204030204" pitchFamily="34" charset="0"/>
              <a:cs typeface="Calibri" panose="020F0502020204030204" pitchFamily="34" charset="0"/>
            </a:endParaRPr>
          </a:p>
          <a:p>
            <a:pPr algn="just">
              <a:tabLst>
                <a:tab pos="360363" algn="l"/>
              </a:tabLst>
            </a:pPr>
            <a:r>
              <a:rPr lang="fr-FR" altLang="fr-FR" sz="1600" dirty="0">
                <a:latin typeface="Calibri" panose="020F0502020204030204" pitchFamily="34" charset="0"/>
                <a:cs typeface="Calibri" panose="020F0502020204030204" pitchFamily="34" charset="0"/>
              </a:rPr>
              <a:t>	Grande expérience secteur immobilier</a:t>
            </a:r>
          </a:p>
          <a:p>
            <a:pPr algn="just">
              <a:tabLst>
                <a:tab pos="360363" algn="l"/>
              </a:tabLst>
            </a:pPr>
            <a:endParaRPr lang="fr-FR" altLang="fr-FR" sz="1600" dirty="0">
              <a:latin typeface="Calibri" panose="020F0502020204030204" pitchFamily="34" charset="0"/>
              <a:cs typeface="Calibri" panose="020F0502020204030204" pitchFamily="34" charset="0"/>
            </a:endParaRPr>
          </a:p>
          <a:p>
            <a:pPr marL="361950" indent="-361950" algn="just">
              <a:buFont typeface="Arial" panose="020B0604020202020204" pitchFamily="34" charset="0"/>
              <a:buChar char="•"/>
              <a:tabLst>
                <a:tab pos="360363" algn="l"/>
              </a:tabLst>
            </a:pPr>
            <a:r>
              <a:rPr lang="fr-FR" altLang="fr-FR" sz="1600" b="1" dirty="0">
                <a:latin typeface="Calibri" panose="020F0502020204030204" pitchFamily="34" charset="0"/>
                <a:cs typeface="Calibri" panose="020F0502020204030204" pitchFamily="34" charset="0"/>
              </a:rPr>
              <a:t>Cour constitutionnelle 28/05/20 (question posée par C. Appel Anvers)</a:t>
            </a:r>
            <a:endParaRPr lang="fr-FR" altLang="fr-FR" sz="1600" b="1" u="sng" dirty="0">
              <a:latin typeface="Calibri" panose="020F0502020204030204" pitchFamily="34" charset="0"/>
              <a:cs typeface="Calibri" panose="020F0502020204030204" pitchFamily="34" charset="0"/>
            </a:endParaRPr>
          </a:p>
          <a:p>
            <a:pPr marL="361950" indent="-361950" algn="just">
              <a:buFont typeface="Arial" panose="020B0604020202020204" pitchFamily="34" charset="0"/>
              <a:buChar char="•"/>
              <a:tabLst>
                <a:tab pos="360363" algn="l"/>
              </a:tabLst>
            </a:pPr>
            <a:endParaRPr lang="fr-FR" altLang="fr-FR" sz="1600" b="1" u="sng" dirty="0">
              <a:latin typeface="Calibri" panose="020F0502020204030204" pitchFamily="34" charset="0"/>
              <a:cs typeface="Calibri" panose="020F0502020204030204" pitchFamily="34" charset="0"/>
            </a:endParaRPr>
          </a:p>
          <a:p>
            <a:pPr algn="just">
              <a:tabLst>
                <a:tab pos="360363" algn="l"/>
              </a:tabLst>
            </a:pPr>
            <a:r>
              <a:rPr lang="fr-FR" altLang="fr-FR" sz="1600" b="1" dirty="0">
                <a:latin typeface="Calibri" panose="020F0502020204030204" pitchFamily="34" charset="0"/>
                <a:cs typeface="Calibri" panose="020F0502020204030204" pitchFamily="34" charset="0"/>
              </a:rPr>
              <a:t>	</a:t>
            </a:r>
            <a:r>
              <a:rPr lang="fr-FR" altLang="fr-FR" sz="1600" dirty="0">
                <a:latin typeface="Calibri" panose="020F0502020204030204" pitchFamily="34" charset="0"/>
                <a:cs typeface="Calibri" panose="020F0502020204030204" pitchFamily="34" charset="0"/>
              </a:rPr>
              <a:t>Faits : </a:t>
            </a:r>
          </a:p>
          <a:p>
            <a:pPr algn="just">
              <a:tabLst>
                <a:tab pos="360363" algn="l"/>
              </a:tabLst>
            </a:pPr>
            <a:r>
              <a:rPr lang="fr-FR" altLang="fr-FR" sz="1600" dirty="0">
                <a:latin typeface="Calibri" panose="020F0502020204030204" pitchFamily="34" charset="0"/>
                <a:cs typeface="Calibri" panose="020F0502020204030204" pitchFamily="34" charset="0"/>
              </a:rPr>
              <a:t>	</a:t>
            </a:r>
          </a:p>
          <a:p>
            <a:pPr algn="just">
              <a:tabLst>
                <a:tab pos="360363" algn="l"/>
                <a:tab pos="715963" algn="l"/>
              </a:tabLst>
            </a:pPr>
            <a:r>
              <a:rPr lang="fr-FR" altLang="fr-FR" sz="1600" dirty="0">
                <a:latin typeface="Calibri" panose="020F0502020204030204" pitchFamily="34" charset="0"/>
                <a:cs typeface="Calibri" panose="020F0502020204030204" pitchFamily="34" charset="0"/>
              </a:rPr>
              <a:t>	-	Taxation d’une plus-value réalisée sur un terrain </a:t>
            </a:r>
          </a:p>
          <a:p>
            <a:pPr algn="just">
              <a:tabLst>
                <a:tab pos="360363" algn="l"/>
                <a:tab pos="715963" algn="l"/>
              </a:tabLst>
            </a:pPr>
            <a:r>
              <a:rPr lang="fr-FR" altLang="fr-FR" sz="1600" dirty="0">
                <a:latin typeface="Calibri" panose="020F0502020204030204" pitchFamily="34" charset="0"/>
                <a:cs typeface="Calibri" panose="020F0502020204030204" pitchFamily="34" charset="0"/>
              </a:rPr>
              <a:t>	</a:t>
            </a:r>
          </a:p>
          <a:p>
            <a:pPr algn="just">
              <a:tabLst>
                <a:tab pos="360363" algn="l"/>
                <a:tab pos="715963" algn="l"/>
              </a:tabLst>
            </a:pPr>
            <a:r>
              <a:rPr lang="fr-FR" altLang="fr-FR" sz="1600" dirty="0">
                <a:latin typeface="Calibri" panose="020F0502020204030204" pitchFamily="34" charset="0"/>
                <a:cs typeface="Calibri" panose="020F0502020204030204" pitchFamily="34" charset="0"/>
              </a:rPr>
              <a:t>	Art. 41 CIR/92 – Art. 43 CIR/92</a:t>
            </a:r>
          </a:p>
          <a:p>
            <a:pPr algn="just">
              <a:tabLst>
                <a:tab pos="360363" algn="l"/>
                <a:tab pos="715963" algn="l"/>
              </a:tabLst>
            </a:pPr>
            <a:endParaRPr lang="fr-FR" altLang="fr-FR" sz="1600" dirty="0">
              <a:latin typeface="Calibri" panose="020F0502020204030204" pitchFamily="34" charset="0"/>
              <a:cs typeface="Calibri" panose="020F0502020204030204" pitchFamily="34" charset="0"/>
            </a:endParaRPr>
          </a:p>
          <a:p>
            <a:pPr algn="just">
              <a:tabLst>
                <a:tab pos="360363" algn="l"/>
                <a:tab pos="715963" algn="l"/>
              </a:tabLst>
            </a:pPr>
            <a:r>
              <a:rPr lang="fr-FR" altLang="fr-FR" sz="1600" dirty="0">
                <a:latin typeface="Calibri" panose="020F0502020204030204" pitchFamily="34" charset="0"/>
                <a:cs typeface="Calibri" panose="020F0502020204030204" pitchFamily="34" charset="0"/>
              </a:rPr>
              <a:t>	 ≠ce commerçant PP comptabilité simplifiée &gt;&lt; comptabilité partie double</a:t>
            </a:r>
          </a:p>
        </p:txBody>
      </p:sp>
    </p:spTree>
    <p:extLst>
      <p:ext uri="{BB962C8B-B14F-4D97-AF65-F5344CB8AC3E}">
        <p14:creationId xmlns:p14="http://schemas.microsoft.com/office/powerpoint/2010/main" val="4212989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683568" y="764704"/>
            <a:ext cx="8135888" cy="5040313"/>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ZoneTexte 3">
            <a:extLst>
              <a:ext uri="{FF2B5EF4-FFF2-40B4-BE49-F238E27FC236}">
                <a16:creationId xmlns:a16="http://schemas.microsoft.com/office/drawing/2014/main" id="{60A73C98-E1C0-4690-91E1-7D371DF10ECD}"/>
              </a:ext>
            </a:extLst>
          </p:cNvPr>
          <p:cNvSpPr txBox="1"/>
          <p:nvPr/>
        </p:nvSpPr>
        <p:spPr>
          <a:xfrm>
            <a:off x="503040" y="971021"/>
            <a:ext cx="8496944" cy="4910832"/>
          </a:xfrm>
          <a:prstGeom prst="rect">
            <a:avLst/>
          </a:prstGeom>
          <a:noFill/>
        </p:spPr>
        <p:txBody>
          <a:bodyPr wrap="square">
            <a:spAutoFit/>
          </a:bodyPr>
          <a:lstStyle/>
          <a:p>
            <a:pPr>
              <a:lnSpc>
                <a:spcPct val="115000"/>
              </a:lnSpc>
              <a:spcAft>
                <a:spcPts val="1000"/>
              </a:spcAft>
              <a:tabLst>
                <a:tab pos="361950" algn="l"/>
              </a:tabLst>
            </a:pPr>
            <a:r>
              <a:rPr lang="fr-BE" sz="1600" dirty="0">
                <a:effectLst/>
                <a:latin typeface="Calibri" panose="020F0502020204030204" pitchFamily="34" charset="0"/>
                <a:ea typeface="Calibri" panose="020F0502020204030204" pitchFamily="34" charset="0"/>
                <a:cs typeface="Calibri" panose="020F0502020204030204" pitchFamily="34" charset="0"/>
              </a:rPr>
              <a:t>*	Délai de rectification ? </a:t>
            </a:r>
          </a:p>
          <a:p>
            <a:pPr>
              <a:lnSpc>
                <a:spcPct val="115000"/>
              </a:lnSpc>
              <a:spcAft>
                <a:spcPts val="1000"/>
              </a:spcAft>
            </a:pPr>
            <a:r>
              <a:rPr lang="fr-BE" sz="1600" dirty="0">
                <a:effectLst/>
                <a:latin typeface="Calibri" panose="020F0502020204030204" pitchFamily="34" charset="0"/>
                <a:ea typeface="Calibri" panose="020F0502020204030204" pitchFamily="34" charset="0"/>
                <a:cs typeface="Calibri" panose="020F0502020204030204" pitchFamily="34" charset="0"/>
              </a:rPr>
              <a:t> </a:t>
            </a:r>
          </a:p>
          <a:p>
            <a:pPr marL="715963" lvl="0" indent="-354013">
              <a:lnSpc>
                <a:spcPct val="115000"/>
              </a:lnSpc>
              <a:spcAft>
                <a:spcPts val="1000"/>
              </a:spcAft>
              <a:buFont typeface="Calibri" panose="020F0502020204030204" pitchFamily="34" charset="0"/>
              <a:buChar char="-"/>
            </a:pPr>
            <a:r>
              <a:rPr lang="fr-BE" sz="1600" dirty="0">
                <a:effectLst/>
                <a:latin typeface="Calibri" panose="020F0502020204030204" pitchFamily="34" charset="0"/>
                <a:ea typeface="Calibri" panose="020F0502020204030204" pitchFamily="34" charset="0"/>
                <a:cs typeface="Calibri" panose="020F0502020204030204" pitchFamily="34" charset="0"/>
              </a:rPr>
              <a:t>DELAI ORDINAIRE DE TAXATION – </a:t>
            </a:r>
            <a:r>
              <a:rPr lang="fr-BE" sz="16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3 ANS</a:t>
            </a:r>
            <a:r>
              <a:rPr lang="fr-BE" sz="1600" dirty="0">
                <a:effectLst/>
                <a:latin typeface="Calibri" panose="020F0502020204030204" pitchFamily="34" charset="0"/>
                <a:ea typeface="Calibri" panose="020F0502020204030204" pitchFamily="34" charset="0"/>
                <a:cs typeface="Calibri" panose="020F0502020204030204" pitchFamily="34" charset="0"/>
              </a:rPr>
              <a:t> – 354 al 1</a:t>
            </a:r>
            <a:r>
              <a:rPr lang="fr-BE" sz="1600" baseline="30000" dirty="0">
                <a:effectLst/>
                <a:latin typeface="Calibri" panose="020F0502020204030204" pitchFamily="34" charset="0"/>
                <a:ea typeface="Calibri" panose="020F0502020204030204" pitchFamily="34" charset="0"/>
                <a:cs typeface="Calibri" panose="020F0502020204030204" pitchFamily="34" charset="0"/>
              </a:rPr>
              <a:t>er</a:t>
            </a:r>
            <a:r>
              <a:rPr lang="fr-BE" sz="1600" dirty="0">
                <a:effectLst/>
                <a:latin typeface="Calibri" panose="020F0502020204030204" pitchFamily="34" charset="0"/>
                <a:ea typeface="Calibri" panose="020F0502020204030204" pitchFamily="34" charset="0"/>
                <a:cs typeface="Calibri" panose="020F0502020204030204" pitchFamily="34" charset="0"/>
              </a:rPr>
              <a:t> CIR 92</a:t>
            </a:r>
          </a:p>
          <a:p>
            <a:pPr>
              <a:lnSpc>
                <a:spcPct val="115000"/>
              </a:lnSpc>
              <a:spcAft>
                <a:spcPts val="1000"/>
              </a:spcAft>
            </a:pPr>
            <a:r>
              <a:rPr lang="fr-BE" sz="1600" dirty="0">
                <a:solidFill>
                  <a:srgbClr val="002554"/>
                </a:solidFill>
                <a:effectLst/>
                <a:latin typeface="Calibri" panose="020F0502020204030204" pitchFamily="34" charset="0"/>
                <a:ea typeface="Calibri" panose="020F0502020204030204" pitchFamily="34" charset="0"/>
                <a:cs typeface="Calibri" panose="020F0502020204030204" pitchFamily="34" charset="0"/>
              </a:rPr>
              <a:t> </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marL="361950">
              <a:lnSpc>
                <a:spcPct val="115000"/>
              </a:lnSpc>
              <a:spcAft>
                <a:spcPts val="1000"/>
              </a:spcAft>
            </a:pPr>
            <a:r>
              <a:rPr lang="fr-BE" sz="1600" dirty="0">
                <a:solidFill>
                  <a:srgbClr val="002554"/>
                </a:solidFill>
                <a:effectLst/>
                <a:latin typeface="Calibri" panose="020F0502020204030204" pitchFamily="34" charset="0"/>
                <a:ea typeface="Calibri" panose="020F0502020204030204" pitchFamily="34" charset="0"/>
                <a:cs typeface="Calibri" panose="020F0502020204030204" pitchFamily="34" charset="0"/>
              </a:rPr>
              <a:t>« trois ans à partir du 1</a:t>
            </a:r>
            <a:r>
              <a:rPr lang="fr-BE" sz="1600" baseline="30000" dirty="0">
                <a:solidFill>
                  <a:srgbClr val="002554"/>
                </a:solidFill>
                <a:effectLst/>
                <a:latin typeface="Calibri" panose="020F0502020204030204" pitchFamily="34" charset="0"/>
                <a:ea typeface="Calibri" panose="020F0502020204030204" pitchFamily="34" charset="0"/>
                <a:cs typeface="Calibri" panose="020F0502020204030204" pitchFamily="34" charset="0"/>
              </a:rPr>
              <a:t>er</a:t>
            </a:r>
            <a:r>
              <a:rPr lang="fr-BE" sz="1600" dirty="0">
                <a:solidFill>
                  <a:srgbClr val="002554"/>
                </a:solidFill>
                <a:effectLst/>
                <a:latin typeface="Calibri" panose="020F0502020204030204" pitchFamily="34" charset="0"/>
                <a:ea typeface="Calibri" panose="020F0502020204030204" pitchFamily="34" charset="0"/>
                <a:cs typeface="Calibri" panose="020F0502020204030204" pitchFamily="34" charset="0"/>
              </a:rPr>
              <a:t> janvier de l'année qui désigne l'exercice d'imposition pour lequel l'impôt est dû »</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fr-BE" sz="1600" dirty="0">
                <a:effectLst/>
                <a:latin typeface="Calibri" panose="020F0502020204030204" pitchFamily="34" charset="0"/>
                <a:ea typeface="Calibri" panose="020F0502020204030204" pitchFamily="34" charset="0"/>
                <a:cs typeface="Calibri" panose="020F0502020204030204" pitchFamily="34" charset="0"/>
              </a:rPr>
              <a:t> </a:t>
            </a:r>
          </a:p>
          <a:p>
            <a:pPr marL="715963" lvl="0" indent="-354013">
              <a:lnSpc>
                <a:spcPct val="115000"/>
              </a:lnSpc>
              <a:spcAft>
                <a:spcPts val="1000"/>
              </a:spcAft>
              <a:buFont typeface="Calibri" panose="020F0502020204030204" pitchFamily="34" charset="0"/>
              <a:buChar char="-"/>
            </a:pPr>
            <a:r>
              <a:rPr lang="fr-BE" sz="1600" dirty="0">
                <a:effectLst/>
                <a:latin typeface="Calibri" panose="020F0502020204030204" pitchFamily="34" charset="0"/>
                <a:ea typeface="Calibri" panose="020F0502020204030204" pitchFamily="34" charset="0"/>
                <a:cs typeface="Calibri" panose="020F0502020204030204" pitchFamily="34" charset="0"/>
              </a:rPr>
              <a:t>DELAI EXTRAORDINAIRE :  </a:t>
            </a:r>
            <a:r>
              <a:rPr lang="fr-BE" sz="16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7 ANS</a:t>
            </a:r>
            <a:r>
              <a:rPr lang="fr-BE" sz="1600" dirty="0">
                <a:effectLst/>
                <a:latin typeface="Calibri" panose="020F0502020204030204" pitchFamily="34" charset="0"/>
                <a:ea typeface="Calibri" panose="020F0502020204030204" pitchFamily="34" charset="0"/>
                <a:cs typeface="Calibri" panose="020F0502020204030204" pitchFamily="34" charset="0"/>
              </a:rPr>
              <a:t> – 354 al 2 CIR/92 - FRAUDE</a:t>
            </a:r>
          </a:p>
          <a:p>
            <a:pPr marL="360363">
              <a:lnSpc>
                <a:spcPct val="115000"/>
              </a:lnSpc>
              <a:spcAft>
                <a:spcPts val="1000"/>
              </a:spcAft>
            </a:pPr>
            <a:r>
              <a:rPr lang="fr-BE" sz="1600" dirty="0">
                <a:solidFill>
                  <a:srgbClr val="002554"/>
                </a:solidFill>
                <a:effectLst/>
                <a:latin typeface="Calibri" panose="020F0502020204030204" pitchFamily="34" charset="0"/>
                <a:ea typeface="Calibri" panose="020F0502020204030204" pitchFamily="34" charset="0"/>
                <a:cs typeface="Calibri" panose="020F0502020204030204" pitchFamily="34" charset="0"/>
              </a:rPr>
              <a:t>« Ce délai est prolongé de quatre ans en cas d'infraction aux dispositions du présent Code ou des arrêtés pris pour son exécution, commise dans une </a:t>
            </a:r>
            <a:r>
              <a:rPr lang="fr-BE" sz="1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intention frauduleuse ou à dessein de nuire</a:t>
            </a:r>
            <a:r>
              <a:rPr lang="fr-BE" sz="1600" dirty="0">
                <a:solidFill>
                  <a:srgbClr val="002554"/>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15000"/>
              </a:lnSpc>
              <a:spcAft>
                <a:spcPts val="1000"/>
              </a:spcAft>
            </a:pPr>
            <a:r>
              <a:rPr lang="fr-BE" sz="1600" dirty="0">
                <a:effectLst/>
                <a:latin typeface="Calibri" panose="020F0502020204030204" pitchFamily="34" charset="0"/>
                <a:ea typeface="Calibri" panose="020F0502020204030204" pitchFamily="34" charset="0"/>
                <a:cs typeface="Calibri" panose="020F0502020204030204" pitchFamily="34" charset="0"/>
              </a:rPr>
              <a:t> </a:t>
            </a:r>
          </a:p>
          <a:p>
            <a:pPr>
              <a:lnSpc>
                <a:spcPct val="115000"/>
              </a:lnSpc>
              <a:spcAft>
                <a:spcPts val="1000"/>
              </a:spcAft>
            </a:pPr>
            <a:endParaRPr lang="fr-BE" sz="1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53960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467036" y="764704"/>
            <a:ext cx="8352420" cy="5040560"/>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7" name="ZoneTexte 6">
            <a:extLst>
              <a:ext uri="{FF2B5EF4-FFF2-40B4-BE49-F238E27FC236}">
                <a16:creationId xmlns:a16="http://schemas.microsoft.com/office/drawing/2014/main" id="{BB27436E-57FF-407B-8F66-25950DF559DC}"/>
              </a:ext>
            </a:extLst>
          </p:cNvPr>
          <p:cNvSpPr txBox="1"/>
          <p:nvPr/>
        </p:nvSpPr>
        <p:spPr>
          <a:xfrm>
            <a:off x="467036" y="834685"/>
            <a:ext cx="8569460" cy="5016758"/>
          </a:xfrm>
          <a:prstGeom prst="rect">
            <a:avLst/>
          </a:prstGeom>
          <a:noFill/>
        </p:spPr>
        <p:txBody>
          <a:bodyPr wrap="square">
            <a:spAutoFit/>
          </a:bodyPr>
          <a:lstStyle/>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algn="just">
              <a:tabLst>
                <a:tab pos="360363" algn="l"/>
              </a:tabLst>
            </a:pPr>
            <a:r>
              <a:rPr lang="fr-FR" altLang="fr-FR" sz="1600" dirty="0">
                <a:latin typeface="Calibri" panose="020F0502020204030204" pitchFamily="34" charset="0"/>
                <a:cs typeface="Calibri" panose="020F0502020204030204" pitchFamily="34" charset="0"/>
              </a:rPr>
              <a:t>Commerçant : </a:t>
            </a:r>
          </a:p>
          <a:p>
            <a:pPr algn="just">
              <a:tabLst>
                <a:tab pos="360363" algn="l"/>
              </a:tabLst>
            </a:pPr>
            <a:endParaRPr lang="fr-FR" altLang="fr-FR" sz="1600" dirty="0">
              <a:latin typeface="Calibri" panose="020F0502020204030204" pitchFamily="34" charset="0"/>
              <a:cs typeface="Calibri" panose="020F0502020204030204" pitchFamily="34" charset="0"/>
            </a:endParaRPr>
          </a:p>
          <a:p>
            <a:pPr marL="285750" indent="-285750" algn="just">
              <a:buFontTx/>
              <a:buChar char="-"/>
              <a:tabLst>
                <a:tab pos="360363" algn="l"/>
              </a:tabLst>
            </a:pPr>
            <a:r>
              <a:rPr lang="fr-FR" altLang="fr-FR" sz="1600" dirty="0">
                <a:latin typeface="Calibri" panose="020F0502020204030204" pitchFamily="34" charset="0"/>
                <a:cs typeface="Calibri" panose="020F0502020204030204" pitchFamily="34" charset="0"/>
              </a:rPr>
              <a:t>COMPTA SIMPLIFIEE : plus-value sur terrain pas taxée</a:t>
            </a:r>
          </a:p>
          <a:p>
            <a:pPr marL="285750" indent="-285750" algn="just">
              <a:buFontTx/>
              <a:buChar char="-"/>
              <a:tabLst>
                <a:tab pos="360363" algn="l"/>
              </a:tabLst>
            </a:pPr>
            <a:endParaRPr lang="fr-FR" altLang="fr-FR" sz="1600" dirty="0">
              <a:latin typeface="Calibri" panose="020F0502020204030204" pitchFamily="34" charset="0"/>
              <a:cs typeface="Calibri" panose="020F0502020204030204" pitchFamily="34" charset="0"/>
            </a:endParaRPr>
          </a:p>
          <a:p>
            <a:pPr marL="285750" indent="-285750" algn="just">
              <a:buFontTx/>
              <a:buChar char="-"/>
              <a:tabLst>
                <a:tab pos="360363" algn="l"/>
              </a:tabLst>
            </a:pPr>
            <a:r>
              <a:rPr lang="fr-FR" altLang="fr-FR" sz="1600" dirty="0">
                <a:latin typeface="Calibri" panose="020F0502020204030204" pitchFamily="34" charset="0"/>
                <a:cs typeface="Calibri" panose="020F0502020204030204" pitchFamily="34" charset="0"/>
              </a:rPr>
              <a:t>COMPTA PARTIE DOUBLE : plus-value sur terrain taxée</a:t>
            </a:r>
          </a:p>
          <a:p>
            <a:pPr marL="285750" indent="-285750" algn="just">
              <a:buFontTx/>
              <a:buChar char="-"/>
              <a:tabLst>
                <a:tab pos="360363" algn="l"/>
              </a:tabLst>
            </a:pPr>
            <a:endParaRPr lang="fr-FR" altLang="fr-FR" sz="1600" dirty="0">
              <a:latin typeface="Calibri" panose="020F0502020204030204" pitchFamily="34" charset="0"/>
              <a:cs typeface="Calibri" panose="020F0502020204030204" pitchFamily="34" charset="0"/>
            </a:endParaRPr>
          </a:p>
          <a:p>
            <a:pPr algn="just">
              <a:tabLst>
                <a:tab pos="360363" algn="l"/>
              </a:tabLst>
            </a:pPr>
            <a:r>
              <a:rPr lang="fr-FR" altLang="fr-FR" sz="1600" dirty="0">
                <a:latin typeface="Calibri" panose="020F0502020204030204" pitchFamily="34" charset="0"/>
                <a:cs typeface="Calibri" panose="020F0502020204030204" pitchFamily="34" charset="0"/>
              </a:rPr>
              <a:t>Cf. Cass. 21 juin 2018 : </a:t>
            </a:r>
          </a:p>
          <a:p>
            <a:pPr algn="just">
              <a:tabLst>
                <a:tab pos="360363" algn="l"/>
              </a:tabLst>
            </a:pPr>
            <a:endParaRPr lang="fr-FR" altLang="fr-FR" sz="1600" dirty="0">
              <a:latin typeface="Calibri" panose="020F0502020204030204" pitchFamily="34" charset="0"/>
              <a:cs typeface="Calibri" panose="020F0502020204030204" pitchFamily="34" charset="0"/>
            </a:endParaRPr>
          </a:p>
          <a:p>
            <a:pPr algn="just">
              <a:tabLst>
                <a:tab pos="360363" algn="l"/>
              </a:tabLst>
            </a:pPr>
            <a:r>
              <a:rPr lang="fr-FR" altLang="fr-FR" sz="1600" dirty="0">
                <a:latin typeface="Calibri" panose="020F0502020204030204" pitchFamily="34" charset="0"/>
                <a:cs typeface="Calibri" panose="020F0502020204030204" pitchFamily="34" charset="0"/>
              </a:rPr>
              <a:t>Plus-value taxée que si critères Art. 41, 2°rencontrés = réduction valeur.</a:t>
            </a:r>
          </a:p>
          <a:p>
            <a:pPr algn="just">
              <a:tabLst>
                <a:tab pos="360363" algn="l"/>
              </a:tabLst>
            </a:pPr>
            <a:endParaRPr lang="fr-FR" altLang="fr-FR" sz="1600" dirty="0">
              <a:latin typeface="Calibri" panose="020F0502020204030204" pitchFamily="34" charset="0"/>
              <a:cs typeface="Calibri" panose="020F0502020204030204" pitchFamily="34" charset="0"/>
            </a:endParaRPr>
          </a:p>
          <a:p>
            <a:pPr algn="just">
              <a:tabLst>
                <a:tab pos="360363" algn="l"/>
                <a:tab pos="715963" algn="l"/>
                <a:tab pos="1077913" algn="l"/>
                <a:tab pos="1431925" algn="l"/>
              </a:tabLst>
            </a:pPr>
            <a:r>
              <a:rPr lang="fr-FR" altLang="fr-FR" sz="1600" dirty="0">
                <a:latin typeface="Calibri" panose="020F0502020204030204" pitchFamily="34" charset="0"/>
                <a:cs typeface="Calibri" panose="020F0502020204030204" pitchFamily="34" charset="0"/>
              </a:rPr>
              <a:t>C. </a:t>
            </a:r>
            <a:r>
              <a:rPr lang="fr-FR" altLang="fr-FR" sz="1600" dirty="0" err="1">
                <a:latin typeface="Calibri" panose="020F0502020204030204" pitchFamily="34" charset="0"/>
                <a:cs typeface="Calibri" panose="020F0502020204030204" pitchFamily="34" charset="0"/>
              </a:rPr>
              <a:t>Const</a:t>
            </a:r>
            <a:r>
              <a:rPr lang="fr-FR" altLang="fr-FR" sz="1600" dirty="0">
                <a:latin typeface="Calibri" panose="020F0502020204030204" pitchFamily="34" charset="0"/>
                <a:cs typeface="Calibri" panose="020F0502020204030204" pitchFamily="34" charset="0"/>
              </a:rPr>
              <a:t>. : 	-	2 contribuables en situation comparable</a:t>
            </a:r>
          </a:p>
          <a:p>
            <a:pPr algn="just">
              <a:tabLst>
                <a:tab pos="360363" algn="l"/>
                <a:tab pos="715963" algn="l"/>
                <a:tab pos="1077913" algn="l"/>
                <a:tab pos="1431925" algn="l"/>
              </a:tabLst>
            </a:pPr>
            <a:endParaRPr lang="fr-FR" altLang="fr-FR" sz="1600" dirty="0">
              <a:latin typeface="Calibri" panose="020F0502020204030204" pitchFamily="34" charset="0"/>
              <a:cs typeface="Calibri" panose="020F0502020204030204" pitchFamily="34" charset="0"/>
            </a:endParaRPr>
          </a:p>
          <a:p>
            <a:pPr marL="1431925" indent="-354013" algn="just">
              <a:tabLst>
                <a:tab pos="360363" algn="l"/>
                <a:tab pos="715963" algn="l"/>
                <a:tab pos="1431925" algn="l"/>
              </a:tabLst>
            </a:pPr>
            <a:r>
              <a:rPr lang="fr-FR" altLang="fr-FR" sz="1600" dirty="0">
                <a:latin typeface="Calibri" panose="020F0502020204030204" pitchFamily="34" charset="0"/>
                <a:cs typeface="Calibri" panose="020F0502020204030204" pitchFamily="34" charset="0"/>
              </a:rPr>
              <a:t>-	eu égard aux objectifs poursuivis par le législateur, la différence de traitement  « </a:t>
            </a:r>
            <a:r>
              <a:rPr lang="fr-FR" altLang="fr-FR" sz="1600" i="1" dirty="0">
                <a:latin typeface="Calibri" panose="020F0502020204030204" pitchFamily="34" charset="0"/>
                <a:cs typeface="Calibri" panose="020F0502020204030204" pitchFamily="34" charset="0"/>
              </a:rPr>
              <a:t>n’est pas manifestement déraisonnable »</a:t>
            </a:r>
          </a:p>
          <a:p>
            <a:pPr marL="1431925" indent="-354013" algn="just">
              <a:tabLst>
                <a:tab pos="360363" algn="l"/>
                <a:tab pos="715963" algn="l"/>
                <a:tab pos="1431925" algn="l"/>
              </a:tabLst>
            </a:pPr>
            <a:endParaRPr lang="fr-FR" altLang="fr-FR" sz="1600" i="1" dirty="0">
              <a:latin typeface="Calibri" panose="020F0502020204030204" pitchFamily="34" charset="0"/>
              <a:cs typeface="Calibri" panose="020F0502020204030204" pitchFamily="34" charset="0"/>
            </a:endParaRPr>
          </a:p>
          <a:p>
            <a:pPr marL="1431925" indent="-354013" algn="just">
              <a:tabLst>
                <a:tab pos="360363" algn="l"/>
                <a:tab pos="715963" algn="l"/>
                <a:tab pos="1431925" algn="l"/>
              </a:tabLst>
            </a:pPr>
            <a:r>
              <a:rPr lang="fr-FR" altLang="fr-FR" sz="1600" i="1" dirty="0">
                <a:latin typeface="Calibri" panose="020F0502020204030204" pitchFamily="34" charset="0"/>
                <a:cs typeface="Calibri" panose="020F0502020204030204" pitchFamily="34" charset="0"/>
              </a:rPr>
              <a:t>-	</a:t>
            </a:r>
            <a:r>
              <a:rPr lang="fr-FR" altLang="fr-FR" sz="1600" dirty="0">
                <a:latin typeface="Calibri" panose="020F0502020204030204" pitchFamily="34" charset="0"/>
                <a:cs typeface="Calibri" panose="020F0502020204030204" pitchFamily="34" charset="0"/>
              </a:rPr>
              <a:t>Peut pas traiter terrain &amp; bâtiment : comme un ensemble (= différence 	traitement injustifiée). </a:t>
            </a:r>
          </a:p>
          <a:p>
            <a:pPr algn="just">
              <a:tabLst>
                <a:tab pos="360363" algn="l"/>
              </a:tabLst>
            </a:pPr>
            <a:endParaRPr lang="fr-FR" altLang="fr-FR" sz="1600" b="1" dirty="0">
              <a:latin typeface="Calibri" panose="020F0502020204030204" pitchFamily="34" charset="0"/>
              <a:cs typeface="Calibri" panose="020F0502020204030204" pitchFamily="34" charset="0"/>
            </a:endParaRPr>
          </a:p>
          <a:p>
            <a:pPr algn="just">
              <a:tabLst>
                <a:tab pos="360363" algn="l"/>
              </a:tabLst>
            </a:pPr>
            <a:r>
              <a:rPr lang="fr-FR" altLang="fr-FR" sz="1600" b="1" dirty="0">
                <a:latin typeface="Calibri" panose="020F0502020204030204" pitchFamily="34" charset="0"/>
                <a:cs typeface="Calibri" panose="020F0502020204030204" pitchFamily="34" charset="0"/>
              </a:rPr>
              <a:t>	</a:t>
            </a:r>
            <a:endParaRPr lang="fr-FR" altLang="fr-F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80285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467036" y="764704"/>
            <a:ext cx="8352420" cy="5040560"/>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7" name="ZoneTexte 6">
            <a:extLst>
              <a:ext uri="{FF2B5EF4-FFF2-40B4-BE49-F238E27FC236}">
                <a16:creationId xmlns:a16="http://schemas.microsoft.com/office/drawing/2014/main" id="{BB27436E-57FF-407B-8F66-25950DF559DC}"/>
              </a:ext>
            </a:extLst>
          </p:cNvPr>
          <p:cNvSpPr txBox="1"/>
          <p:nvPr/>
        </p:nvSpPr>
        <p:spPr>
          <a:xfrm>
            <a:off x="474659" y="836712"/>
            <a:ext cx="8569460" cy="5016758"/>
          </a:xfrm>
          <a:prstGeom prst="rect">
            <a:avLst/>
          </a:prstGeom>
          <a:noFill/>
        </p:spPr>
        <p:txBody>
          <a:bodyPr wrap="square">
            <a:spAutoFit/>
          </a:bodyPr>
          <a:lstStyle/>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361950" indent="-361950" algn="just">
              <a:buFont typeface="Arial" panose="020B0604020202020204" pitchFamily="34" charset="0"/>
              <a:buChar char="•"/>
              <a:tabLst>
                <a:tab pos="360363" algn="l"/>
              </a:tabLst>
            </a:pPr>
            <a:r>
              <a:rPr lang="fr-FR" altLang="fr-FR" sz="1600" b="1" dirty="0">
                <a:latin typeface="Calibri" panose="020F0502020204030204" pitchFamily="34" charset="0"/>
                <a:cs typeface="Calibri" panose="020F0502020204030204" pitchFamily="34" charset="0"/>
              </a:rPr>
              <a:t>Mons 16/07/19</a:t>
            </a:r>
          </a:p>
          <a:p>
            <a:pPr algn="just">
              <a:tabLst>
                <a:tab pos="360363" algn="l"/>
              </a:tabLst>
            </a:pPr>
            <a:endParaRPr lang="fr-FR" altLang="fr-FR" sz="1600" dirty="0">
              <a:latin typeface="Calibri" panose="020F0502020204030204" pitchFamily="34" charset="0"/>
              <a:cs typeface="Calibri" panose="020F0502020204030204" pitchFamily="34" charset="0"/>
            </a:endParaRPr>
          </a:p>
          <a:p>
            <a:pPr marL="285750" indent="-285750" algn="just">
              <a:buFontTx/>
              <a:buChar char="-"/>
              <a:tabLst>
                <a:tab pos="360363" algn="l"/>
              </a:tabLst>
            </a:pPr>
            <a:r>
              <a:rPr lang="fr-FR" altLang="fr-FR" sz="1600" dirty="0">
                <a:latin typeface="Calibri" panose="020F0502020204030204" pitchFamily="34" charset="0"/>
                <a:cs typeface="Calibri" panose="020F0502020204030204" pitchFamily="34" charset="0"/>
              </a:rPr>
              <a:t>Couple au chômage</a:t>
            </a:r>
          </a:p>
          <a:p>
            <a:pPr marL="285750" indent="-285750" algn="just">
              <a:buFontTx/>
              <a:buChar char="-"/>
              <a:tabLst>
                <a:tab pos="360363" algn="l"/>
              </a:tabLst>
            </a:pPr>
            <a:r>
              <a:rPr lang="fr-FR" altLang="fr-FR" sz="1600" dirty="0">
                <a:latin typeface="Calibri" panose="020F0502020204030204" pitchFamily="34" charset="0"/>
                <a:cs typeface="Calibri" panose="020F0502020204030204" pitchFamily="34" charset="0"/>
              </a:rPr>
              <a:t>Dénonciation</a:t>
            </a:r>
          </a:p>
          <a:p>
            <a:pPr marL="285750" indent="-285750" algn="just">
              <a:buFontTx/>
              <a:buChar char="-"/>
              <a:tabLst>
                <a:tab pos="360363" algn="l"/>
              </a:tabLst>
            </a:pPr>
            <a:r>
              <a:rPr lang="fr-FR" altLang="fr-FR" sz="1600" dirty="0">
                <a:latin typeface="Calibri" panose="020F0502020204030204" pitchFamily="34" charset="0"/>
                <a:cs typeface="Calibri" panose="020F0502020204030204" pitchFamily="34" charset="0"/>
              </a:rPr>
              <a:t>Requalification en revenus professionnels</a:t>
            </a:r>
          </a:p>
          <a:p>
            <a:pPr marL="285750" indent="-285750" algn="just">
              <a:buFontTx/>
              <a:buChar char="-"/>
              <a:tabLst>
                <a:tab pos="360363" algn="l"/>
              </a:tabLst>
            </a:pPr>
            <a:r>
              <a:rPr lang="fr-FR" altLang="fr-FR" sz="1600" dirty="0">
                <a:latin typeface="Calibri" panose="020F0502020204030204" pitchFamily="34" charset="0"/>
                <a:cs typeface="Calibri" panose="020F0502020204030204" pitchFamily="34" charset="0"/>
              </a:rPr>
              <a:t>Opérations fréquentes achat/ revente</a:t>
            </a:r>
          </a:p>
          <a:p>
            <a:pPr marL="285750" indent="-285750" algn="just">
              <a:buFontTx/>
              <a:buChar char="-"/>
              <a:tabLst>
                <a:tab pos="360363" algn="l"/>
              </a:tabLst>
            </a:pPr>
            <a:r>
              <a:rPr lang="fr-FR" altLang="fr-FR" sz="1600" dirty="0">
                <a:latin typeface="Calibri" panose="020F0502020204030204" pitchFamily="34" charset="0"/>
                <a:cs typeface="Calibri" panose="020F0502020204030204" pitchFamily="34" charset="0"/>
              </a:rPr>
              <a:t>Recours important à l’emprunt hypothécaire</a:t>
            </a:r>
          </a:p>
          <a:p>
            <a:pPr marL="285750" indent="-285750" algn="just">
              <a:buFontTx/>
              <a:buChar char="-"/>
              <a:tabLst>
                <a:tab pos="360363" algn="l"/>
              </a:tabLst>
            </a:pPr>
            <a:r>
              <a:rPr lang="fr-FR" altLang="fr-FR" sz="1600" dirty="0">
                <a:latin typeface="Calibri" panose="020F0502020204030204" pitchFamily="34" charset="0"/>
                <a:cs typeface="Calibri" panose="020F0502020204030204" pitchFamily="34" charset="0"/>
              </a:rPr>
              <a:t>Gros travaux rénovation/transformation</a:t>
            </a:r>
          </a:p>
          <a:p>
            <a:pPr marL="285750" indent="-285750" algn="just">
              <a:buFontTx/>
              <a:buChar char="-"/>
              <a:tabLst>
                <a:tab pos="360363" algn="l"/>
              </a:tabLst>
            </a:pPr>
            <a:r>
              <a:rPr lang="fr-FR" altLang="fr-FR" sz="1600" dirty="0">
                <a:latin typeface="Calibri" panose="020F0502020204030204" pitchFamily="34" charset="0"/>
                <a:cs typeface="Calibri" panose="020F0502020204030204" pitchFamily="34" charset="0"/>
              </a:rPr>
              <a:t>Assurent eux-mêmes la gestion administrative et financière et l’entretien des bâtiments</a:t>
            </a:r>
          </a:p>
          <a:p>
            <a:pPr marL="285750" indent="-285750" algn="just">
              <a:buFontTx/>
              <a:buChar char="-"/>
              <a:tabLst>
                <a:tab pos="360363" algn="l"/>
              </a:tabLst>
            </a:pPr>
            <a:r>
              <a:rPr lang="fr-FR" altLang="fr-FR" sz="1600" dirty="0">
                <a:latin typeface="Calibri" panose="020F0502020204030204" pitchFamily="34" charset="0"/>
                <a:cs typeface="Calibri" panose="020F0502020204030204" pitchFamily="34" charset="0"/>
              </a:rPr>
              <a:t>46 locations pour + de 200.000 €</a:t>
            </a:r>
          </a:p>
          <a:p>
            <a:pPr marL="285750" indent="-285750" algn="just">
              <a:buFontTx/>
              <a:buChar char="-"/>
              <a:tabLst>
                <a:tab pos="360363" algn="l"/>
              </a:tabLst>
            </a:pPr>
            <a:r>
              <a:rPr lang="fr-FR" altLang="fr-FR" sz="1600" dirty="0">
                <a:latin typeface="Calibri" panose="020F0502020204030204" pitchFamily="34" charset="0"/>
                <a:cs typeface="Calibri" panose="020F0502020204030204" pitchFamily="34" charset="0"/>
              </a:rPr>
              <a:t>Opérations suffisamment fréquentes et liées entre elles</a:t>
            </a:r>
          </a:p>
          <a:p>
            <a:pPr marL="285750" indent="-285750" algn="just">
              <a:buFontTx/>
              <a:buChar char="-"/>
              <a:tabLst>
                <a:tab pos="360363" algn="l"/>
              </a:tabLst>
            </a:pPr>
            <a:endParaRPr lang="fr-FR" altLang="fr-FR" sz="1600" dirty="0">
              <a:latin typeface="Calibri" panose="020F0502020204030204" pitchFamily="34" charset="0"/>
              <a:cs typeface="Calibri" panose="020F0502020204030204" pitchFamily="34" charset="0"/>
            </a:endParaRPr>
          </a:p>
          <a:p>
            <a:pPr algn="just">
              <a:tabLst>
                <a:tab pos="360363" algn="l"/>
              </a:tabLst>
            </a:pPr>
            <a:r>
              <a:rPr lang="fr-FR" altLang="fr-FR" sz="1600" dirty="0">
                <a:latin typeface="Calibri" panose="020F0502020204030204" pitchFamily="34" charset="0"/>
                <a:cs typeface="Calibri" panose="020F0502020204030204" pitchFamily="34" charset="0"/>
              </a:rPr>
              <a:t>=&gt; Revenus et profits : loyers </a:t>
            </a:r>
            <a:r>
              <a:rPr lang="fr-FR" altLang="fr-FR" sz="1600" u="sng" dirty="0">
                <a:latin typeface="Calibri" panose="020F0502020204030204" pitchFamily="34" charset="0"/>
                <a:cs typeface="Calibri" panose="020F0502020204030204" pitchFamily="34" charset="0"/>
              </a:rPr>
              <a:t>&amp;</a:t>
            </a:r>
            <a:r>
              <a:rPr lang="fr-FR" altLang="fr-FR" sz="1600" dirty="0">
                <a:latin typeface="Calibri" panose="020F0502020204030204" pitchFamily="34" charset="0"/>
                <a:cs typeface="Calibri" panose="020F0502020204030204" pitchFamily="34" charset="0"/>
              </a:rPr>
              <a:t> plus-values = revenus professionnels </a:t>
            </a:r>
          </a:p>
          <a:p>
            <a:pPr algn="just">
              <a:tabLst>
                <a:tab pos="360363" algn="l"/>
              </a:tabLst>
            </a:pPr>
            <a:endParaRPr lang="fr-FR" altLang="fr-FR" sz="1600" u="sng" dirty="0">
              <a:latin typeface="Calibri" panose="020F0502020204030204" pitchFamily="34" charset="0"/>
              <a:cs typeface="Calibri" panose="020F0502020204030204" pitchFamily="34" charset="0"/>
            </a:endParaRPr>
          </a:p>
          <a:p>
            <a:pPr algn="just">
              <a:tabLst>
                <a:tab pos="360363" algn="l"/>
              </a:tabLst>
            </a:pPr>
            <a:endParaRPr lang="fr-FR" altLang="fr-FR" sz="1600" u="sng" dirty="0">
              <a:latin typeface="Calibri" panose="020F0502020204030204" pitchFamily="34" charset="0"/>
              <a:cs typeface="Calibri" panose="020F0502020204030204" pitchFamily="34" charset="0"/>
            </a:endParaRPr>
          </a:p>
          <a:p>
            <a:pPr algn="just">
              <a:tabLst>
                <a:tab pos="360363" algn="l"/>
              </a:tabLst>
            </a:pPr>
            <a:endParaRPr lang="fr-FR" altLang="fr-FR" sz="1600" u="sng" dirty="0">
              <a:latin typeface="Calibri" panose="020F0502020204030204" pitchFamily="34" charset="0"/>
              <a:cs typeface="Calibri" panose="020F0502020204030204" pitchFamily="34" charset="0"/>
            </a:endParaRPr>
          </a:p>
          <a:p>
            <a:pPr algn="just">
              <a:tabLst>
                <a:tab pos="360363" algn="l"/>
              </a:tabLst>
            </a:pPr>
            <a:endParaRPr lang="fr-FR" altLang="fr-FR" sz="1600" u="sng" dirty="0">
              <a:latin typeface="Calibri" panose="020F0502020204030204" pitchFamily="34" charset="0"/>
              <a:cs typeface="Calibri" panose="020F0502020204030204" pitchFamily="34" charset="0"/>
            </a:endParaRPr>
          </a:p>
          <a:p>
            <a:pPr algn="just">
              <a:tabLst>
                <a:tab pos="360363" algn="l"/>
              </a:tabLst>
            </a:pPr>
            <a:endParaRPr lang="fr-FR" altLang="fr-FR" sz="1600" b="1" dirty="0">
              <a:latin typeface="Calibri" panose="020F0502020204030204" pitchFamily="34" charset="0"/>
              <a:cs typeface="Calibri" panose="020F0502020204030204" pitchFamily="34" charset="0"/>
            </a:endParaRPr>
          </a:p>
          <a:p>
            <a:pPr algn="just">
              <a:tabLst>
                <a:tab pos="360363" algn="l"/>
              </a:tabLst>
            </a:pPr>
            <a:r>
              <a:rPr lang="fr-FR" altLang="fr-FR" sz="1600" b="1" dirty="0">
                <a:latin typeface="Calibri" panose="020F0502020204030204" pitchFamily="34" charset="0"/>
                <a:cs typeface="Calibri" panose="020F0502020204030204" pitchFamily="34" charset="0"/>
              </a:rPr>
              <a:t>	</a:t>
            </a:r>
            <a:endParaRPr lang="fr-FR" altLang="fr-F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00116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467036" y="764704"/>
            <a:ext cx="8352420" cy="5040560"/>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Rectangle 1">
            <a:extLst>
              <a:ext uri="{FF2B5EF4-FFF2-40B4-BE49-F238E27FC236}">
                <a16:creationId xmlns:a16="http://schemas.microsoft.com/office/drawing/2014/main" id="{92799E25-9CBC-459A-8F79-4873803F8396}"/>
              </a:ext>
            </a:extLst>
          </p:cNvPr>
          <p:cNvSpPr>
            <a:spLocks noChangeArrowheads="1"/>
          </p:cNvSpPr>
          <p:nvPr/>
        </p:nvSpPr>
        <p:spPr bwMode="auto">
          <a:xfrm>
            <a:off x="450993" y="857806"/>
            <a:ext cx="8497452" cy="576263"/>
          </a:xfrm>
          <a:prstGeom prst="rect">
            <a:avLst/>
          </a:prstGeom>
          <a:solidFill>
            <a:schemeClr val="bg1"/>
          </a:solidFill>
          <a:ln w="9525">
            <a:solidFill>
              <a:schemeClr val="tx1"/>
            </a:solidFill>
            <a:miter lim="800000"/>
            <a:headEnd/>
            <a:tailEnd/>
          </a:ln>
        </p:spPr>
        <p:txBody>
          <a:bodyPr wrap="none"/>
          <a:lstStyle>
            <a:lvl1pPr>
              <a:tabLst>
                <a:tab pos="361950" algn="l"/>
              </a:tabLst>
              <a:defRPr sz="2800">
                <a:solidFill>
                  <a:schemeClr val="tx1"/>
                </a:solidFill>
                <a:latin typeface="Times New Roman" panose="02020603050405020304" pitchFamily="18" charset="0"/>
                <a:ea typeface="ＭＳ Ｐゴシック" panose="020B0600070205080204" pitchFamily="34" charset="-128"/>
              </a:defRPr>
            </a:lvl1pPr>
            <a:lvl2pPr marL="742950" indent="-285750">
              <a:tabLst>
                <a:tab pos="361950" algn="l"/>
              </a:tabLst>
              <a:defRPr sz="2800">
                <a:solidFill>
                  <a:schemeClr val="tx1"/>
                </a:solidFill>
                <a:latin typeface="Times New Roman" panose="02020603050405020304" pitchFamily="18" charset="0"/>
                <a:ea typeface="ＭＳ Ｐゴシック" panose="020B0600070205080204" pitchFamily="34" charset="-128"/>
              </a:defRPr>
            </a:lvl2pPr>
            <a:lvl3pPr marL="1143000" indent="-228600">
              <a:tabLst>
                <a:tab pos="361950" algn="l"/>
              </a:tabLst>
              <a:defRPr sz="2800">
                <a:solidFill>
                  <a:schemeClr val="tx1"/>
                </a:solidFill>
                <a:latin typeface="Times New Roman" panose="02020603050405020304" pitchFamily="18" charset="0"/>
                <a:ea typeface="ＭＳ Ｐゴシック" panose="020B0600070205080204" pitchFamily="34" charset="-128"/>
              </a:defRPr>
            </a:lvl3pPr>
            <a:lvl4pPr marL="1600200" indent="-228600">
              <a:tabLst>
                <a:tab pos="361950" algn="l"/>
              </a:tabLst>
              <a:defRPr sz="2800">
                <a:solidFill>
                  <a:schemeClr val="tx1"/>
                </a:solidFill>
                <a:latin typeface="Times New Roman" panose="02020603050405020304" pitchFamily="18" charset="0"/>
                <a:ea typeface="ＭＳ Ｐゴシック" panose="020B0600070205080204" pitchFamily="34" charset="-128"/>
              </a:defRPr>
            </a:lvl4pPr>
            <a:lvl5pPr marL="2057400" indent="-228600">
              <a:tabLst>
                <a:tab pos="361950" algn="l"/>
              </a:tabLst>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tabLst>
                <a:tab pos="361950" algn="l"/>
              </a:tabLs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tabLst>
                <a:tab pos="361950" algn="l"/>
              </a:tabLs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tabLst>
                <a:tab pos="361950" algn="l"/>
              </a:tabLs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tabLst>
                <a:tab pos="361950" algn="l"/>
              </a:tabLst>
              <a:defRPr sz="2800">
                <a:solidFill>
                  <a:schemeClr val="tx1"/>
                </a:solidFill>
                <a:latin typeface="Times New Roman" panose="02020603050405020304" pitchFamily="18" charset="0"/>
                <a:ea typeface="ＭＳ Ｐゴシック" panose="020B0600070205080204" pitchFamily="34" charset="-128"/>
              </a:defRPr>
            </a:lvl9pPr>
          </a:lstStyle>
          <a:p>
            <a:pPr algn="ctr"/>
            <a:r>
              <a:rPr lang="fr-BE" altLang="fr-FR" sz="2000" b="1" dirty="0">
                <a:solidFill>
                  <a:srgbClr val="800000"/>
                </a:solidFill>
                <a:latin typeface="Arial" panose="020B0604020202020204" pitchFamily="34" charset="0"/>
              </a:rPr>
              <a:t>CONCLUSION</a:t>
            </a:r>
            <a:endParaRPr lang="fr-BE" altLang="fr-FR" sz="2000" dirty="0"/>
          </a:p>
        </p:txBody>
      </p:sp>
      <p:sp>
        <p:nvSpPr>
          <p:cNvPr id="6" name="ZoneTexte 5">
            <a:extLst>
              <a:ext uri="{FF2B5EF4-FFF2-40B4-BE49-F238E27FC236}">
                <a16:creationId xmlns:a16="http://schemas.microsoft.com/office/drawing/2014/main" id="{B01C087E-D658-4E95-A87E-5D0AEA4C6008}"/>
              </a:ext>
            </a:extLst>
          </p:cNvPr>
          <p:cNvSpPr txBox="1"/>
          <p:nvPr/>
        </p:nvSpPr>
        <p:spPr>
          <a:xfrm>
            <a:off x="467036" y="1527170"/>
            <a:ext cx="8497452" cy="4278094"/>
          </a:xfrm>
          <a:prstGeom prst="rect">
            <a:avLst/>
          </a:prstGeom>
          <a:noFill/>
        </p:spPr>
        <p:txBody>
          <a:bodyPr wrap="square">
            <a:spAutoFit/>
          </a:bodyPr>
          <a:lstStyle/>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r>
              <a:rPr lang="fr-FR" altLang="fr-FR" sz="1600" b="1" dirty="0">
                <a:latin typeface="Calibri" panose="020F0502020204030204" pitchFamily="34" charset="0"/>
                <a:cs typeface="Calibri" panose="020F0502020204030204" pitchFamily="34" charset="0"/>
              </a:rPr>
              <a:t>Fiscalité des revenus perçus (loyers)</a:t>
            </a: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285750" indent="-285750" algn="just">
              <a:buFontTx/>
              <a:buChar char="-"/>
              <a:tabLst>
                <a:tab pos="360363" algn="l"/>
              </a:tabLst>
            </a:pPr>
            <a:r>
              <a:rPr lang="fr-FR" altLang="fr-FR" sz="1600" dirty="0">
                <a:latin typeface="Calibri" panose="020F0502020204030204" pitchFamily="34" charset="0"/>
                <a:cs typeface="Calibri" panose="020F0502020204030204" pitchFamily="34" charset="0"/>
              </a:rPr>
              <a:t>Distinction en fonction de l’affectation</a:t>
            </a:r>
          </a:p>
          <a:p>
            <a:pPr algn="just">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	Immeuble à usage d’habitation</a:t>
            </a: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	Taxation </a:t>
            </a:r>
            <a:r>
              <a:rPr lang="fr-FR" altLang="fr-FR" sz="1600" dirty="0" err="1">
                <a:latin typeface="Calibri" panose="020F0502020204030204" pitchFamily="34" charset="0"/>
                <a:cs typeface="Calibri" panose="020F0502020204030204" pitchFamily="34" charset="0"/>
              </a:rPr>
              <a:t>RCi</a:t>
            </a:r>
            <a:r>
              <a:rPr lang="fr-FR" altLang="fr-FR" sz="1600" dirty="0">
                <a:latin typeface="Calibri" panose="020F0502020204030204" pitchFamily="34" charset="0"/>
                <a:cs typeface="Calibri" panose="020F0502020204030204" pitchFamily="34" charset="0"/>
              </a:rPr>
              <a:t> (+ 40 %)</a:t>
            </a: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	Immeuble à usage professionnel</a:t>
            </a: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285750" indent="-285750" algn="just">
              <a:buFontTx/>
              <a:buChar char="-"/>
              <a:tabLst>
                <a:tab pos="360363" algn="l"/>
              </a:tabLst>
            </a:pPr>
            <a:r>
              <a:rPr lang="fr-FR" altLang="fr-FR" sz="1600" dirty="0">
                <a:latin typeface="Calibri" panose="020F0502020204030204" pitchFamily="34" charset="0"/>
                <a:cs typeface="Calibri" panose="020F0502020204030204" pitchFamily="34" charset="0"/>
              </a:rPr>
              <a:t>Loyers réels</a:t>
            </a:r>
          </a:p>
          <a:p>
            <a:pPr algn="just">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	-	Taxation au taux marginal</a:t>
            </a: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	-	Déductibilité réduite (intérêt, PI), voire inexistante (pas de déductibilité des frais réels) – </a:t>
            </a: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		forfait de frais fixé à 40 % immeuble bâti, 10 % immeuble non-bâti</a:t>
            </a: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76039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467036" y="764704"/>
            <a:ext cx="8352420" cy="5040560"/>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 name="ZoneTexte 5">
            <a:extLst>
              <a:ext uri="{FF2B5EF4-FFF2-40B4-BE49-F238E27FC236}">
                <a16:creationId xmlns:a16="http://schemas.microsoft.com/office/drawing/2014/main" id="{B01C087E-D658-4E95-A87E-5D0AEA4C6008}"/>
              </a:ext>
            </a:extLst>
          </p:cNvPr>
          <p:cNvSpPr txBox="1"/>
          <p:nvPr/>
        </p:nvSpPr>
        <p:spPr>
          <a:xfrm>
            <a:off x="467036" y="980728"/>
            <a:ext cx="8497452" cy="4524315"/>
          </a:xfrm>
          <a:prstGeom prst="rect">
            <a:avLst/>
          </a:prstGeom>
          <a:noFill/>
        </p:spPr>
        <p:txBody>
          <a:bodyPr wrap="square">
            <a:spAutoFit/>
          </a:bodyPr>
          <a:lstStyle/>
          <a:p>
            <a:pPr marL="0" indent="0" algn="just">
              <a:buFontTx/>
              <a:buNone/>
              <a:tabLst>
                <a:tab pos="360363" algn="l"/>
              </a:tabLst>
              <a:defRPr/>
            </a:pPr>
            <a:endParaRPr lang="fr-FR" sz="1600" dirty="0">
              <a:latin typeface="Calibri" panose="020F0502020204030204" pitchFamily="34" charset="0"/>
              <a:cs typeface="Calibri" panose="020F0502020204030204" pitchFamily="34" charset="0"/>
            </a:endParaRPr>
          </a:p>
          <a:p>
            <a:pPr marL="361950" lvl="1" indent="-361950" algn="just">
              <a:buFontTx/>
              <a:buChar char="-"/>
              <a:tabLst>
                <a:tab pos="360363" algn="l"/>
              </a:tabLst>
              <a:defRPr/>
            </a:pPr>
            <a:r>
              <a:rPr lang="fr-FR" sz="1600" dirty="0">
                <a:latin typeface="Calibri" panose="020F0502020204030204" pitchFamily="34" charset="0"/>
                <a:cs typeface="Calibri" panose="020F0502020204030204" pitchFamily="34" charset="0"/>
              </a:rPr>
              <a:t>Intérêt à transférer immeubles qui ne sont pas affectés à l’habitation à une société : </a:t>
            </a:r>
          </a:p>
          <a:p>
            <a:pPr marL="0" indent="0" algn="just">
              <a:buFontTx/>
              <a:buNone/>
              <a:tabLst>
                <a:tab pos="360363" algn="l"/>
              </a:tabLst>
              <a:defRPr/>
            </a:pPr>
            <a:endParaRPr lang="fr-FR" sz="1600" dirty="0">
              <a:latin typeface="Calibri" panose="020F0502020204030204" pitchFamily="34" charset="0"/>
              <a:cs typeface="Calibri" panose="020F0502020204030204" pitchFamily="34" charset="0"/>
            </a:endParaRPr>
          </a:p>
          <a:p>
            <a:pPr marL="0" indent="0" algn="just">
              <a:buFontTx/>
              <a:buNone/>
              <a:tabLst>
                <a:tab pos="360363" algn="l"/>
                <a:tab pos="715963" algn="l"/>
                <a:tab pos="1077913" algn="l"/>
              </a:tabLst>
              <a:defRPr/>
            </a:pPr>
            <a:r>
              <a:rPr lang="fr-FR" sz="1600" dirty="0">
                <a:latin typeface="Calibri" panose="020F0502020204030204" pitchFamily="34" charset="0"/>
                <a:cs typeface="Calibri" panose="020F0502020204030204" pitchFamily="34" charset="0"/>
              </a:rPr>
              <a:t>Oui :	*	taxation revenus (29,58 % &gt;&lt; 50 %)</a:t>
            </a:r>
          </a:p>
          <a:p>
            <a:pPr marL="0" indent="0" algn="just">
              <a:buFontTx/>
              <a:buNone/>
              <a:tabLst>
                <a:tab pos="360363" algn="l"/>
                <a:tab pos="715963" algn="l"/>
                <a:tab pos="1077913" algn="l"/>
              </a:tabLst>
              <a:defRPr/>
            </a:pPr>
            <a:r>
              <a:rPr lang="fr-FR" sz="1600" dirty="0">
                <a:latin typeface="Calibri" panose="020F0502020204030204" pitchFamily="34" charset="0"/>
                <a:cs typeface="Calibri" panose="020F0502020204030204" pitchFamily="34" charset="0"/>
              </a:rPr>
              <a:t>		*	déductibilité des frais réels</a:t>
            </a:r>
          </a:p>
          <a:p>
            <a:pPr marL="0" indent="0" algn="just">
              <a:buFontTx/>
              <a:buNone/>
              <a:tabLst>
                <a:tab pos="360363" algn="l"/>
                <a:tab pos="715963" algn="l"/>
                <a:tab pos="1077913" algn="l"/>
              </a:tabLst>
              <a:defRPr/>
            </a:pPr>
            <a:r>
              <a:rPr lang="fr-FR" sz="1600" dirty="0">
                <a:latin typeface="Calibri" panose="020F0502020204030204" pitchFamily="34" charset="0"/>
                <a:cs typeface="Calibri" panose="020F0502020204030204" pitchFamily="34" charset="0"/>
              </a:rPr>
              <a:t>		*	déductibilité des amortissements</a:t>
            </a:r>
          </a:p>
          <a:p>
            <a:pPr marL="0" indent="0" algn="just">
              <a:buFontTx/>
              <a:buNone/>
              <a:tabLst>
                <a:tab pos="360363" algn="l"/>
                <a:tab pos="715963" algn="l"/>
                <a:tab pos="1077913" algn="l"/>
              </a:tabLst>
              <a:defRPr/>
            </a:pPr>
            <a:r>
              <a:rPr lang="fr-FR" sz="1600" dirty="0">
                <a:latin typeface="Calibri" panose="020F0502020204030204" pitchFamily="34" charset="0"/>
                <a:cs typeface="Calibri" panose="020F0502020204030204" pitchFamily="34" charset="0"/>
              </a:rPr>
              <a:t>		*	intérêts notionnels</a:t>
            </a:r>
          </a:p>
          <a:p>
            <a:pPr marL="0" indent="0" algn="just">
              <a:buFontTx/>
              <a:buNone/>
              <a:tabLst>
                <a:tab pos="360363" algn="l"/>
              </a:tabLst>
              <a:defRPr/>
            </a:pPr>
            <a:endParaRPr lang="fr-FR" sz="1600" dirty="0">
              <a:latin typeface="Calibri" panose="020F0502020204030204" pitchFamily="34" charset="0"/>
              <a:cs typeface="Calibri" panose="020F0502020204030204" pitchFamily="34" charset="0"/>
            </a:endParaRPr>
          </a:p>
          <a:p>
            <a:pPr marL="0" indent="0" algn="just">
              <a:buFontTx/>
              <a:buNone/>
              <a:tabLst>
                <a:tab pos="360363" algn="l"/>
              </a:tabLst>
              <a:defRPr/>
            </a:pPr>
            <a:r>
              <a:rPr lang="fr-FR" sz="1600" dirty="0">
                <a:latin typeface="Calibri" panose="020F0502020204030204" pitchFamily="34" charset="0"/>
                <a:cs typeface="Calibri" panose="020F0502020204030204" pitchFamily="34" charset="0"/>
              </a:rPr>
              <a:t>•	A voir : </a:t>
            </a:r>
            <a:r>
              <a:rPr lang="fr-FR" sz="1600" u="sng" dirty="0">
                <a:latin typeface="Calibri" panose="020F0502020204030204" pitchFamily="34" charset="0"/>
                <a:cs typeface="Calibri" panose="020F0502020204030204" pitchFamily="34" charset="0"/>
              </a:rPr>
              <a:t>taxation des plus-values en cas de revente</a:t>
            </a:r>
          </a:p>
          <a:p>
            <a:pPr marL="0" indent="0" algn="just">
              <a:buFontTx/>
              <a:buNone/>
              <a:tabLst>
                <a:tab pos="360363" algn="l"/>
              </a:tabLst>
              <a:defRPr/>
            </a:pPr>
            <a:endParaRPr lang="fr-FR" sz="1600" dirty="0">
              <a:latin typeface="Calibri" panose="020F0502020204030204" pitchFamily="34" charset="0"/>
              <a:cs typeface="Calibri" panose="020F0502020204030204" pitchFamily="34" charset="0"/>
            </a:endParaRPr>
          </a:p>
          <a:p>
            <a:pPr marL="0" indent="0" algn="just">
              <a:buFontTx/>
              <a:buNone/>
              <a:tabLst>
                <a:tab pos="360363" algn="l"/>
              </a:tabLst>
              <a:defRPr/>
            </a:pPr>
            <a:r>
              <a:rPr lang="fr-FR" sz="1600" dirty="0">
                <a:latin typeface="Calibri" panose="020F0502020204030204" pitchFamily="34" charset="0"/>
                <a:cs typeface="Calibri" panose="020F0502020204030204" pitchFamily="34" charset="0"/>
              </a:rPr>
              <a:t>	A l’ IPP :</a:t>
            </a:r>
          </a:p>
          <a:p>
            <a:pPr marL="0" indent="0" algn="just">
              <a:buFontTx/>
              <a:buNone/>
              <a:tabLst>
                <a:tab pos="360363" algn="l"/>
                <a:tab pos="715963" algn="l"/>
                <a:tab pos="1077913" algn="l"/>
              </a:tabLst>
              <a:defRPr/>
            </a:pPr>
            <a:r>
              <a:rPr lang="fr-FR" sz="1600" dirty="0">
                <a:latin typeface="Calibri" panose="020F0502020204030204" pitchFamily="34" charset="0"/>
                <a:cs typeface="Calibri" panose="020F0502020204030204" pitchFamily="34" charset="0"/>
              </a:rPr>
              <a:t>		-	16,5 % : revente d’un immeuble bâti dans les 5 ans de l’acquisition, sauf habitation </a:t>
            </a:r>
          </a:p>
          <a:p>
            <a:pPr marL="0" indent="0" algn="just">
              <a:buFontTx/>
              <a:buNone/>
              <a:tabLst>
                <a:tab pos="360363" algn="l"/>
                <a:tab pos="715963" algn="l"/>
                <a:tab pos="1077913" algn="l"/>
              </a:tabLst>
              <a:defRPr/>
            </a:pPr>
            <a:r>
              <a:rPr lang="fr-FR" sz="1600" dirty="0">
                <a:latin typeface="Calibri" panose="020F0502020204030204" pitchFamily="34" charset="0"/>
                <a:cs typeface="Calibri" panose="020F0502020204030204" pitchFamily="34" charset="0"/>
              </a:rPr>
              <a:t>			propre/revente d’un terrain entre 5 et 8 ans</a:t>
            </a:r>
          </a:p>
          <a:p>
            <a:pPr marL="0" indent="0" algn="just">
              <a:buFontTx/>
              <a:buNone/>
              <a:tabLst>
                <a:tab pos="360363" algn="l"/>
                <a:tab pos="715963" algn="l"/>
                <a:tab pos="1077913" algn="l"/>
                <a:tab pos="1431925" algn="l"/>
              </a:tabLst>
              <a:defRPr/>
            </a:pPr>
            <a:r>
              <a:rPr lang="fr-FR" sz="1600" dirty="0">
                <a:latin typeface="Calibri" panose="020F0502020204030204" pitchFamily="34" charset="0"/>
                <a:cs typeface="Calibri" panose="020F0502020204030204" pitchFamily="34" charset="0"/>
              </a:rPr>
              <a:t>		- 	33 % : si revente d’un terrain dans les 5 années de l’acquisition</a:t>
            </a:r>
          </a:p>
          <a:p>
            <a:pPr marL="0" indent="0" algn="just">
              <a:buFontTx/>
              <a:buNone/>
              <a:tabLst>
                <a:tab pos="360363" algn="l"/>
                <a:tab pos="715963" algn="l"/>
                <a:tab pos="1077913" algn="l"/>
              </a:tabLst>
              <a:defRPr/>
            </a:pPr>
            <a:r>
              <a:rPr lang="fr-FR" sz="1600" dirty="0">
                <a:latin typeface="Calibri" panose="020F0502020204030204" pitchFamily="34" charset="0"/>
                <a:cs typeface="Calibri" panose="020F0502020204030204" pitchFamily="34" charset="0"/>
              </a:rPr>
              <a:t>			opérations sortent gestion patrimoine privé</a:t>
            </a:r>
          </a:p>
          <a:p>
            <a:pPr marL="0" indent="0" algn="just">
              <a:buFontTx/>
              <a:buNone/>
              <a:tabLst>
                <a:tab pos="360363" algn="l"/>
                <a:tab pos="715963" algn="l"/>
                <a:tab pos="1077913" algn="l"/>
              </a:tabLst>
              <a:defRPr/>
            </a:pPr>
            <a:r>
              <a:rPr lang="fr-FR" sz="1600" dirty="0">
                <a:latin typeface="Calibri" panose="020F0502020204030204" pitchFamily="34" charset="0"/>
                <a:cs typeface="Calibri" panose="020F0502020204030204" pitchFamily="34" charset="0"/>
              </a:rPr>
              <a:t>		- 	0 % : opérations rentrent dans gestion normale patrimoine privé</a:t>
            </a:r>
          </a:p>
          <a:p>
            <a:pPr marL="0" indent="0" algn="just">
              <a:buFontTx/>
              <a:buNone/>
              <a:tabLst>
                <a:tab pos="360363" algn="l"/>
                <a:tab pos="715963" algn="l"/>
                <a:tab pos="1077913" algn="l"/>
              </a:tabLst>
              <a:defRPr/>
            </a:pPr>
            <a:r>
              <a:rPr lang="fr-FR" sz="1600" dirty="0">
                <a:latin typeface="Calibri" panose="020F0502020204030204" pitchFamily="34" charset="0"/>
                <a:cs typeface="Calibri" panose="020F0502020204030204" pitchFamily="34" charset="0"/>
              </a:rPr>
              <a:t>		- 	Taux marginal : si l’immeuble fait partie du patrimoine professionnel</a:t>
            </a:r>
          </a:p>
          <a:p>
            <a:pPr marL="0" indent="0" algn="just">
              <a:buFontTx/>
              <a:buNone/>
              <a:tabLst>
                <a:tab pos="360363" algn="l"/>
              </a:tabLst>
              <a:defRPr/>
            </a:pPr>
            <a:endParaRPr lang="fr-F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33576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467036" y="764704"/>
            <a:ext cx="8352420" cy="5040560"/>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 name="ZoneTexte 5">
            <a:extLst>
              <a:ext uri="{FF2B5EF4-FFF2-40B4-BE49-F238E27FC236}">
                <a16:creationId xmlns:a16="http://schemas.microsoft.com/office/drawing/2014/main" id="{B01C087E-D658-4E95-A87E-5D0AEA4C6008}"/>
              </a:ext>
            </a:extLst>
          </p:cNvPr>
          <p:cNvSpPr txBox="1"/>
          <p:nvPr/>
        </p:nvSpPr>
        <p:spPr>
          <a:xfrm>
            <a:off x="467036" y="980728"/>
            <a:ext cx="8497452" cy="4770537"/>
          </a:xfrm>
          <a:prstGeom prst="rect">
            <a:avLst/>
          </a:prstGeom>
          <a:noFill/>
        </p:spPr>
        <p:txBody>
          <a:bodyPr wrap="square">
            <a:spAutoFit/>
          </a:bodyPr>
          <a:lstStyle/>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	En société : 29,58 % - attention Amortissements – question remploi</a:t>
            </a: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	Fiscalité des revenus locatifs : incertaine à moyen/long terme</a:t>
            </a: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	Fiscalité des plus-values immobilières : incertaine à moyen/long terme</a:t>
            </a: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	Si gestion « quasi-professionnelle » ou achat/revente fréquents : le transfert en société peut </a:t>
            </a: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	s’imposer</a:t>
            </a: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Conclusion :</a:t>
            </a: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	En fonction de l’âge et de l’objectif</a:t>
            </a: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	En fonction de l’affectation des immeubles</a:t>
            </a: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	En fonction du flux des opérations</a:t>
            </a: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r>
              <a:rPr lang="fr-FR" altLang="fr-FR" sz="1600" dirty="0">
                <a:latin typeface="Calibri" panose="020F0502020204030204" pitchFamily="34" charset="0"/>
                <a:cs typeface="Calibri" panose="020F0502020204030204" pitchFamily="34" charset="0"/>
              </a:rPr>
              <a:t>Le choix se portera sur le transfert et/ou l’acquisition d’immeubles en société.</a:t>
            </a: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655113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467036" y="764704"/>
            <a:ext cx="8352420" cy="5040560"/>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 name="ZoneTexte 5">
            <a:extLst>
              <a:ext uri="{FF2B5EF4-FFF2-40B4-BE49-F238E27FC236}">
                <a16:creationId xmlns:a16="http://schemas.microsoft.com/office/drawing/2014/main" id="{B01C087E-D658-4E95-A87E-5D0AEA4C6008}"/>
              </a:ext>
            </a:extLst>
          </p:cNvPr>
          <p:cNvSpPr txBox="1"/>
          <p:nvPr/>
        </p:nvSpPr>
        <p:spPr>
          <a:xfrm>
            <a:off x="395536" y="2095254"/>
            <a:ext cx="8640960" cy="1508105"/>
          </a:xfrm>
          <a:prstGeom prst="rect">
            <a:avLst/>
          </a:prstGeom>
          <a:noFill/>
        </p:spPr>
        <p:txBody>
          <a:bodyPr wrap="square">
            <a:spAutoFit/>
          </a:bodyPr>
          <a:lstStyle/>
          <a:p>
            <a:pPr marL="0" indent="0" algn="ctr">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ctr">
              <a:buFontTx/>
              <a:buNone/>
              <a:tabLst>
                <a:tab pos="360363" algn="l"/>
              </a:tabLst>
            </a:pPr>
            <a:r>
              <a:rPr lang="fr-FR" altLang="fr-FR" b="1" kern="0" dirty="0">
                <a:solidFill>
                  <a:srgbClr val="8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CONCLUSION GENERALE</a:t>
            </a: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a:p>
            <a:pPr marL="0" indent="0" algn="just">
              <a:buFontTx/>
              <a:buNone/>
              <a:tabLst>
                <a:tab pos="360363" algn="l"/>
              </a:tabLst>
            </a:pPr>
            <a:endParaRPr lang="fr-FR" altLang="fr-F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6440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683568" y="764704"/>
            <a:ext cx="8135888" cy="5040313"/>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ZoneTexte 4">
            <a:extLst>
              <a:ext uri="{FF2B5EF4-FFF2-40B4-BE49-F238E27FC236}">
                <a16:creationId xmlns:a16="http://schemas.microsoft.com/office/drawing/2014/main" id="{804BEEED-95F5-40BE-A941-1914D8ED9C01}"/>
              </a:ext>
            </a:extLst>
          </p:cNvPr>
          <p:cNvSpPr txBox="1"/>
          <p:nvPr/>
        </p:nvSpPr>
        <p:spPr>
          <a:xfrm>
            <a:off x="467036" y="770283"/>
            <a:ext cx="8568952" cy="5220660"/>
          </a:xfrm>
          <a:prstGeom prst="rect">
            <a:avLst/>
          </a:prstGeom>
          <a:noFill/>
        </p:spPr>
        <p:txBody>
          <a:bodyPr wrap="square">
            <a:spAutoFit/>
          </a:bodyPr>
          <a:lstStyle/>
          <a:p>
            <a:pPr>
              <a:lnSpc>
                <a:spcPct val="115000"/>
              </a:lnSpc>
              <a:spcAft>
                <a:spcPts val="1000"/>
              </a:spcAft>
            </a:pPr>
            <a:r>
              <a:rPr lang="fr-BE" sz="1600" dirty="0">
                <a:effectLst/>
                <a:latin typeface="Calibri" panose="020F0502020204030204" pitchFamily="34" charset="0"/>
                <a:ea typeface="Calibri" panose="020F0502020204030204" pitchFamily="34" charset="0"/>
                <a:cs typeface="Calibri" panose="020F0502020204030204" pitchFamily="34" charset="0"/>
              </a:rPr>
              <a:t> </a:t>
            </a:r>
          </a:p>
          <a:p>
            <a:pPr marL="342900" lvl="0" indent="-342900">
              <a:lnSpc>
                <a:spcPct val="115000"/>
              </a:lnSpc>
              <a:spcAft>
                <a:spcPts val="1000"/>
              </a:spcAft>
              <a:buFont typeface="Calibri" panose="020F0502020204030204" pitchFamily="34" charset="0"/>
              <a:buChar char="-"/>
            </a:pPr>
            <a:r>
              <a:rPr lang="fr-BE"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fr-BE" sz="1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CONSTRUCTIONS JURIDIQUES</a:t>
            </a:r>
            <a:r>
              <a:rPr lang="fr-BE"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visant à dissimuler l'origine ou l'existence du patrimoine » : </a:t>
            </a:r>
            <a:r>
              <a:rPr lang="fr-BE" sz="160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10 ANS</a:t>
            </a:r>
            <a:r>
              <a:rPr lang="fr-BE"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354 al. 3 CIR 92</a:t>
            </a:r>
            <a:endParaRPr lang="fr-BE" sz="16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fr-BE" sz="1600" dirty="0">
                <a:effectLst/>
                <a:latin typeface="Calibri" panose="020F0502020204030204" pitchFamily="34" charset="0"/>
                <a:ea typeface="Calibri" panose="020F0502020204030204" pitchFamily="34" charset="0"/>
                <a:cs typeface="Calibri" panose="020F0502020204030204" pitchFamily="34" charset="0"/>
              </a:rPr>
              <a:t> </a:t>
            </a:r>
          </a:p>
          <a:p>
            <a:pPr algn="just">
              <a:lnSpc>
                <a:spcPct val="115000"/>
              </a:lnSpc>
              <a:spcAft>
                <a:spcPts val="1000"/>
              </a:spcAft>
            </a:pPr>
            <a:r>
              <a:rPr lang="fr-BE" sz="1600" dirty="0">
                <a:solidFill>
                  <a:srgbClr val="002554"/>
                </a:solidFill>
                <a:effectLst/>
                <a:latin typeface="Calibri" panose="020F0502020204030204" pitchFamily="34" charset="0"/>
                <a:ea typeface="Calibri" panose="020F0502020204030204" pitchFamily="34" charset="0"/>
                <a:cs typeface="Calibri" panose="020F0502020204030204" pitchFamily="34" charset="0"/>
              </a:rPr>
              <a:t>« Lorsque dans un État figurant sur la liste des </a:t>
            </a:r>
            <a:r>
              <a:rPr lang="fr-BE" sz="1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États à fiscalité inexistante ou peu élevée</a:t>
            </a:r>
            <a:r>
              <a:rPr lang="fr-BE" sz="1600" dirty="0">
                <a:solidFill>
                  <a:srgbClr val="002554"/>
                </a:solidFill>
                <a:effectLst/>
                <a:latin typeface="Calibri" panose="020F0502020204030204" pitchFamily="34" charset="0"/>
                <a:ea typeface="Calibri" panose="020F0502020204030204" pitchFamily="34" charset="0"/>
                <a:cs typeface="Calibri" panose="020F0502020204030204" pitchFamily="34" charset="0"/>
              </a:rPr>
              <a:t> visée à l'article 307, § 1</a:t>
            </a:r>
            <a:r>
              <a:rPr lang="fr-BE" sz="1600" baseline="30000" dirty="0">
                <a:solidFill>
                  <a:srgbClr val="002554"/>
                </a:solidFill>
                <a:effectLst/>
                <a:latin typeface="Calibri" panose="020F0502020204030204" pitchFamily="34" charset="0"/>
                <a:ea typeface="Calibri" panose="020F0502020204030204" pitchFamily="34" charset="0"/>
                <a:cs typeface="Calibri" panose="020F0502020204030204" pitchFamily="34" charset="0"/>
              </a:rPr>
              <a:t>er</a:t>
            </a:r>
            <a:r>
              <a:rPr lang="fr-BE" sz="1600" dirty="0">
                <a:solidFill>
                  <a:srgbClr val="002554"/>
                </a:solidFill>
                <a:effectLst/>
                <a:latin typeface="Calibri" panose="020F0502020204030204" pitchFamily="34" charset="0"/>
                <a:ea typeface="Calibri" panose="020F0502020204030204" pitchFamily="34" charset="0"/>
                <a:cs typeface="Calibri" panose="020F0502020204030204" pitchFamily="34" charset="0"/>
              </a:rPr>
              <a:t>/2, alinéa 3, à l'exception des États avec lesquels a été conclue une Convention préventive de double imposition et à condition que cette Convention ou un Traité assure l'échange des informations qui sont nécessaires afin d'exécuter les dispositions des lois nationales des États contractants, il est fait usage de constructions juridiques visant à dissimuler l'origine ou l'existence du patrimoine, le délai visé à l'alinéa 1</a:t>
            </a:r>
            <a:r>
              <a:rPr lang="fr-BE" sz="1600" baseline="30000" dirty="0">
                <a:solidFill>
                  <a:srgbClr val="002554"/>
                </a:solidFill>
                <a:effectLst/>
                <a:latin typeface="Calibri" panose="020F0502020204030204" pitchFamily="34" charset="0"/>
                <a:ea typeface="Calibri" panose="020F0502020204030204" pitchFamily="34" charset="0"/>
                <a:cs typeface="Calibri" panose="020F0502020204030204" pitchFamily="34" charset="0"/>
              </a:rPr>
              <a:t>er</a:t>
            </a:r>
            <a:r>
              <a:rPr lang="fr-BE" sz="1600" dirty="0">
                <a:solidFill>
                  <a:srgbClr val="002554"/>
                </a:solidFill>
                <a:effectLst/>
                <a:latin typeface="Calibri" panose="020F0502020204030204" pitchFamily="34" charset="0"/>
                <a:ea typeface="Calibri" panose="020F0502020204030204" pitchFamily="34" charset="0"/>
                <a:cs typeface="Calibri" panose="020F0502020204030204" pitchFamily="34" charset="0"/>
              </a:rPr>
              <a:t> est prolongé de sept ans en cas d'infraction aux dispositions du présent Code ou des arrêtés pris pour son exécution »</a:t>
            </a:r>
          </a:p>
          <a:p>
            <a:pPr algn="just">
              <a:lnSpc>
                <a:spcPct val="115000"/>
              </a:lnSpc>
              <a:spcAft>
                <a:spcPts val="1000"/>
              </a:spcAft>
            </a:pPr>
            <a:endParaRPr lang="fr-BE" sz="1600" dirty="0">
              <a:solidFill>
                <a:srgbClr val="002554"/>
              </a:solidFill>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endParaRPr lang="fr-BE" sz="1600" dirty="0">
              <a:solidFill>
                <a:srgbClr val="002554"/>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endParaRPr lang="fr-BE" sz="1600" dirty="0">
              <a:solidFill>
                <a:srgbClr val="002554"/>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endParaRPr lang="fr-BE" sz="1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60947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AF25452A-D331-468B-9589-BE47A6157FCE}"/>
              </a:ext>
            </a:extLst>
          </p:cNvPr>
          <p:cNvSpPr>
            <a:spLocks noGrp="1"/>
          </p:cNvSpPr>
          <p:nvPr>
            <p:ph idx="1"/>
          </p:nvPr>
        </p:nvSpPr>
        <p:spPr bwMode="auto">
          <a:xfrm>
            <a:off x="683568" y="764704"/>
            <a:ext cx="8135888" cy="5040313"/>
          </a:xfrm>
        </p:spPr>
        <p:txBody>
          <a:bodyPr vert="horz" wrap="square" lIns="91440" tIns="45720" rIns="91440" bIns="45720" numCol="1" anchor="t" anchorCtr="0" compatLnSpc="1">
            <a:prstTxWarp prst="textNoShape">
              <a:avLst/>
            </a:prstTxWarp>
          </a:bodyPr>
          <a:lstStyle/>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AutoNum type="romanUcPeriod"/>
              <a:defRPr/>
            </a:pPr>
            <a:endParaRPr lang="fr-BE" altLang="fr-FR" sz="1400" b="1" u="sng" dirty="0">
              <a:latin typeface="Arial" panose="020B0604020202020204" pitchFamily="34" charset="0"/>
              <a:ea typeface="ＭＳ Ｐゴシック" panose="020B0600070205080204" pitchFamily="34" charset="-128"/>
              <a:cs typeface="Arial" panose="020B0604020202020204" pitchFamily="34" charset="0"/>
            </a:endParaRPr>
          </a:p>
          <a:p>
            <a:pPr marL="400050" indent="-400050" algn="just">
              <a:buFontTx/>
              <a:buNone/>
              <a:defRPr/>
            </a:pPr>
            <a:endParaRPr lang="fr-BE" altLang="fr-FR"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ZoneTexte 4">
            <a:extLst>
              <a:ext uri="{FF2B5EF4-FFF2-40B4-BE49-F238E27FC236}">
                <a16:creationId xmlns:a16="http://schemas.microsoft.com/office/drawing/2014/main" id="{804BEEED-95F5-40BE-A941-1914D8ED9C01}"/>
              </a:ext>
            </a:extLst>
          </p:cNvPr>
          <p:cNvSpPr txBox="1"/>
          <p:nvPr/>
        </p:nvSpPr>
        <p:spPr>
          <a:xfrm>
            <a:off x="467036" y="1013192"/>
            <a:ext cx="8568952" cy="4791825"/>
          </a:xfrm>
          <a:prstGeom prst="rect">
            <a:avLst/>
          </a:prstGeom>
          <a:noFill/>
        </p:spPr>
        <p:txBody>
          <a:bodyPr wrap="square">
            <a:spAutoFit/>
          </a:bodyPr>
          <a:lstStyle/>
          <a:p>
            <a:pPr>
              <a:lnSpc>
                <a:spcPct val="115000"/>
              </a:lnSpc>
              <a:spcAft>
                <a:spcPts val="1000"/>
              </a:spcAft>
            </a:pPr>
            <a:r>
              <a:rPr lang="fr-BE" sz="1600" dirty="0">
                <a:effectLst/>
                <a:latin typeface="Calibri" panose="020F0502020204030204" pitchFamily="34" charset="0"/>
                <a:ea typeface="Calibri" panose="020F0502020204030204" pitchFamily="34" charset="0"/>
                <a:cs typeface="Calibri" panose="020F0502020204030204" pitchFamily="34" charset="0"/>
              </a:rPr>
              <a:t> </a:t>
            </a:r>
          </a:p>
          <a:p>
            <a:pPr marL="352425" indent="-352425">
              <a:spcAft>
                <a:spcPts val="750"/>
              </a:spcAft>
            </a:pPr>
            <a:r>
              <a:rPr lang="fr-BE" sz="1600" dirty="0">
                <a:solidFill>
                  <a:srgbClr val="002554"/>
                </a:solidFill>
                <a:effectLst/>
                <a:latin typeface="Calibri" panose="020F0502020204030204" pitchFamily="34" charset="0"/>
                <a:ea typeface="Times New Roman" panose="02020603050405020304" pitchFamily="18" charset="0"/>
                <a:cs typeface="Calibri" panose="020F0502020204030204" pitchFamily="34" charset="0"/>
              </a:rPr>
              <a:t>- 	</a:t>
            </a:r>
            <a:r>
              <a:rPr lang="fr-BE" sz="16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obtention d'informations de l'étranger</a:t>
            </a:r>
            <a:r>
              <a:rPr lang="fr-BE" sz="1600" dirty="0">
                <a:solidFill>
                  <a:srgbClr val="002554"/>
                </a:solidFill>
                <a:effectLst/>
                <a:latin typeface="Calibri" panose="020F0502020204030204" pitchFamily="34" charset="0"/>
                <a:ea typeface="Times New Roman" panose="02020603050405020304" pitchFamily="18" charset="0"/>
                <a:cs typeface="Calibri" panose="020F0502020204030204" pitchFamily="34" charset="0"/>
              </a:rPr>
              <a:t> </a:t>
            </a:r>
            <a:r>
              <a:rPr lang="fr-B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fait apparaître que des revenus imposables n'ont pas été déclarés en Belgique:</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750"/>
              </a:spcAft>
            </a:pPr>
            <a:r>
              <a:rPr lang="fr-BE" sz="1600" dirty="0">
                <a:solidFill>
                  <a:srgbClr val="002554"/>
                </a:solidFill>
                <a:effectLst/>
                <a:latin typeface="Calibri" panose="020F0502020204030204" pitchFamily="34" charset="0"/>
                <a:ea typeface="Times New Roman" panose="02020603050405020304" pitchFamily="18" charset="0"/>
                <a:cs typeface="Calibri" panose="020F0502020204030204" pitchFamily="34" charset="0"/>
              </a:rPr>
              <a:t> </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marL="352425" indent="-352425">
              <a:spcAft>
                <a:spcPts val="750"/>
              </a:spcAft>
              <a:tabLst>
                <a:tab pos="352425" algn="l"/>
              </a:tabLst>
            </a:pPr>
            <a:r>
              <a:rPr lang="fr-BE" sz="1600" i="1" dirty="0">
                <a:solidFill>
                  <a:srgbClr val="002554"/>
                </a:solidFill>
                <a:effectLst/>
                <a:latin typeface="Calibri" panose="020F0502020204030204" pitchFamily="34" charset="0"/>
                <a:ea typeface="Times New Roman" panose="02020603050405020304" pitchFamily="18" charset="0"/>
                <a:cs typeface="Calibri" panose="020F0502020204030204" pitchFamily="34" charset="0"/>
              </a:rPr>
              <a:t>a)</a:t>
            </a:r>
            <a:r>
              <a:rPr lang="fr-BE" sz="1600" dirty="0">
                <a:solidFill>
                  <a:srgbClr val="002554"/>
                </a:solidFill>
                <a:effectLst/>
                <a:latin typeface="Calibri" panose="020F0502020204030204" pitchFamily="34" charset="0"/>
                <a:ea typeface="Times New Roman" panose="02020603050405020304" pitchFamily="18" charset="0"/>
                <a:cs typeface="Calibri" panose="020F0502020204030204" pitchFamily="34" charset="0"/>
              </a:rPr>
              <a:t> 	au cours d'une des </a:t>
            </a:r>
            <a:r>
              <a:rPr lang="fr-BE" sz="1600" dirty="0">
                <a:solidFill>
                  <a:srgbClr val="002554"/>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cinq années</a:t>
            </a:r>
            <a:r>
              <a:rPr lang="fr-BE" sz="1600" dirty="0">
                <a:solidFill>
                  <a:srgbClr val="002554"/>
                </a:solidFill>
                <a:effectLst/>
                <a:latin typeface="Calibri" panose="020F0502020204030204" pitchFamily="34" charset="0"/>
                <a:ea typeface="Times New Roman" panose="02020603050405020304" pitchFamily="18" charset="0"/>
                <a:cs typeface="Calibri" panose="020F0502020204030204" pitchFamily="34" charset="0"/>
              </a:rPr>
              <a:t> qui précèdent celle pendant laquelle les informations sont venues à la connaissance de l'administration belge;</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marL="352425" indent="-352425">
              <a:spcAft>
                <a:spcPts val="750"/>
              </a:spcAft>
            </a:pPr>
            <a:r>
              <a:rPr lang="fr-BE" sz="1600" i="1" dirty="0">
                <a:solidFill>
                  <a:srgbClr val="002554"/>
                </a:solidFill>
                <a:effectLst/>
                <a:latin typeface="Calibri" panose="020F0502020204030204" pitchFamily="34" charset="0"/>
                <a:ea typeface="Times New Roman" panose="02020603050405020304" pitchFamily="18" charset="0"/>
                <a:cs typeface="Calibri" panose="020F0502020204030204" pitchFamily="34" charset="0"/>
              </a:rPr>
              <a:t>b)</a:t>
            </a:r>
            <a:r>
              <a:rPr lang="fr-BE" sz="1600" dirty="0">
                <a:solidFill>
                  <a:srgbClr val="002554"/>
                </a:solidFill>
                <a:effectLst/>
                <a:latin typeface="Calibri" panose="020F0502020204030204" pitchFamily="34" charset="0"/>
                <a:ea typeface="Times New Roman" panose="02020603050405020304" pitchFamily="18" charset="0"/>
                <a:cs typeface="Calibri" panose="020F0502020204030204" pitchFamily="34" charset="0"/>
              </a:rPr>
              <a:t> 	en cas d'intention frauduleuse ou à dessein de nuire, au cours d'une des </a:t>
            </a:r>
            <a:r>
              <a:rPr lang="fr-BE" sz="1600" dirty="0">
                <a:solidFill>
                  <a:srgbClr val="002554"/>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sept années</a:t>
            </a:r>
            <a:r>
              <a:rPr lang="fr-BE" sz="1600" dirty="0">
                <a:solidFill>
                  <a:srgbClr val="002554"/>
                </a:solidFill>
                <a:effectLst/>
                <a:latin typeface="Calibri" panose="020F0502020204030204" pitchFamily="34" charset="0"/>
                <a:ea typeface="Times New Roman" panose="02020603050405020304" pitchFamily="18" charset="0"/>
                <a:cs typeface="Calibri" panose="020F0502020204030204" pitchFamily="34" charset="0"/>
              </a:rPr>
              <a:t> qui précèdent celle pendant laquelle les informations sont venues à la connaissance de l'administration belge ;</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750"/>
              </a:spcAft>
            </a:pPr>
            <a:r>
              <a:rPr lang="fr-BE" sz="1600" dirty="0">
                <a:solidFill>
                  <a:srgbClr val="002554"/>
                </a:solidFill>
                <a:effectLst/>
                <a:latin typeface="Calibri" panose="020F0502020204030204" pitchFamily="34" charset="0"/>
                <a:ea typeface="Times New Roman" panose="02020603050405020304" pitchFamily="18" charset="0"/>
                <a:cs typeface="Calibri" panose="020F0502020204030204" pitchFamily="34" charset="0"/>
              </a:rPr>
              <a:t> </a:t>
            </a: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750"/>
              </a:spcAft>
            </a:pPr>
            <a:r>
              <a:rPr lang="fr-BE" sz="1600" dirty="0">
                <a:solidFill>
                  <a:srgbClr val="002554"/>
                </a:solidFill>
                <a:effectLst/>
                <a:latin typeface="Calibri" panose="020F0502020204030204" pitchFamily="34" charset="0"/>
                <a:ea typeface="Times New Roman" panose="02020603050405020304" pitchFamily="18" charset="0"/>
                <a:cs typeface="Calibri" panose="020F0502020204030204" pitchFamily="34" charset="0"/>
              </a:rPr>
              <a:t>L’Administration fiscale dispose de  </a:t>
            </a:r>
            <a:r>
              <a:rPr lang="fr-BE" sz="1600" dirty="0">
                <a:solidFill>
                  <a:srgbClr val="002554"/>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vingt-quatre mois</a:t>
            </a:r>
            <a:r>
              <a:rPr lang="fr-BE" sz="1600" dirty="0">
                <a:solidFill>
                  <a:srgbClr val="002554"/>
                </a:solidFill>
                <a:effectLst/>
                <a:latin typeface="Calibri" panose="020F0502020204030204" pitchFamily="34" charset="0"/>
                <a:ea typeface="Times New Roman" panose="02020603050405020304" pitchFamily="18" charset="0"/>
                <a:cs typeface="Calibri" panose="020F0502020204030204" pitchFamily="34" charset="0"/>
              </a:rPr>
              <a:t> à compter de la date à laquelle les informations sont venus à sa connaissance, pour enrôler l’impôt.  </a:t>
            </a:r>
          </a:p>
          <a:p>
            <a:pPr>
              <a:spcAft>
                <a:spcPts val="750"/>
              </a:spcAft>
            </a:pPr>
            <a:endParaRPr lang="fr-BE" sz="1600" dirty="0">
              <a:solidFill>
                <a:srgbClr val="002554"/>
              </a:solidFill>
              <a:latin typeface="Calibri" panose="020F0502020204030204" pitchFamily="34" charset="0"/>
              <a:ea typeface="Times New Roman" panose="02020603050405020304" pitchFamily="18" charset="0"/>
              <a:cs typeface="Calibri" panose="020F0502020204030204" pitchFamily="34" charset="0"/>
            </a:endParaRPr>
          </a:p>
          <a:p>
            <a:pPr>
              <a:spcAft>
                <a:spcPts val="750"/>
              </a:spcAft>
            </a:pPr>
            <a:endParaRPr lang="fr-BE"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spcAft>
                <a:spcPts val="1000"/>
              </a:spcAft>
            </a:pPr>
            <a:endParaRPr lang="fr-BE" sz="1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3925979"/>
      </p:ext>
    </p:extLst>
  </p:cSld>
  <p:clrMapOvr>
    <a:masterClrMapping/>
  </p:clrMapOvr>
</p:sld>
</file>

<file path=ppt/theme/theme1.xml><?xml version="1.0" encoding="utf-8"?>
<a:theme xmlns:a="http://schemas.openxmlformats.org/drawingml/2006/main" name="Modèle par défaut">
  <a:themeElements>
    <a:clrScheme name="Rouge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BE"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BE"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Designs\Rayures verticales.pot</Template>
  <TotalTime>12028</TotalTime>
  <Words>7910</Words>
  <Application>Microsoft Office PowerPoint</Application>
  <PresentationFormat>Affichage à l'écran (4:3)</PresentationFormat>
  <Paragraphs>898</Paragraphs>
  <Slides>75</Slides>
  <Notes>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75</vt:i4>
      </vt:variant>
    </vt:vector>
  </HeadingPairs>
  <TitlesOfParts>
    <vt:vector size="85" baseType="lpstr">
      <vt:lpstr>Arial</vt:lpstr>
      <vt:lpstr>Arial Narrow</vt:lpstr>
      <vt:lpstr>Bell MT</vt:lpstr>
      <vt:lpstr>Bodoni</vt:lpstr>
      <vt:lpstr>Bodoni MT</vt:lpstr>
      <vt:lpstr>Calibri</vt:lpstr>
      <vt:lpstr>Symbol</vt:lpstr>
      <vt:lpstr>Times New Roman</vt:lpstr>
      <vt:lpstr>Wingdings</vt:lpstr>
      <vt:lpstr>Modèle par défaut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Afschrift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Aucun titre de diapositive</dc:title>
  <dc:creator>PL</dc:creator>
  <cp:lastModifiedBy>Muriel Marquez</cp:lastModifiedBy>
  <cp:revision>763</cp:revision>
  <cp:lastPrinted>2021-10-06T11:52:09Z</cp:lastPrinted>
  <dcterms:created xsi:type="dcterms:W3CDTF">2004-01-23T12:44:35Z</dcterms:created>
  <dcterms:modified xsi:type="dcterms:W3CDTF">2021-10-06T12:02:35Z</dcterms:modified>
</cp:coreProperties>
</file>